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2"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1" name="Jimyeol" initials="JM" lastIdx="1"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def="{5C22544A-7EE6-4342-B048-85BDC9FD1C3A}">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TxStyle/>
      <a:tcStyle>
        <a:tcBdr/>
        <a:fill>
          <a:solidFill>
            <a:schemeClr val="accent3">
              <a:alpha val="20000"/>
            </a:schemeClr>
          </a:solidFill>
        </a:fill>
      </a:tcStyle>
    </a:band1H>
    <a:band1V>
      <a:tcTxStyle/>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howOutlineIcons="0">
    <p:restoredLeft sz="22566"/>
    <p:restoredTop sz="76051"/>
  </p:normalViewPr>
  <p:slideViewPr>
    <p:cSldViewPr snapToGrid="0">
      <p:cViewPr varScale="1">
        <p:scale>
          <a:sx n="64" d="100"/>
          <a:sy n="64" d="100"/>
        </p:scale>
        <p:origin x="444" y="96"/>
      </p:cViewPr>
    </p:cSldViewPr>
  </p:slideViewPr>
  <p:notesTextViewPr>
    <p:cViewPr>
      <p:scale>
        <a:sx n="100" d="100"/>
        <a:sy n="100" d="100"/>
      </p:scale>
      <p:origin x="0" y="0"/>
    </p:cViewPr>
  </p:notesTextViewPr>
  <p:gridSpacing cx="36868100" cy="368681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commentAuthors" Target="commentAuthors.xml"  /><Relationship Id="rId35" Type="http://schemas.openxmlformats.org/officeDocument/2006/relationships/presProps" Target="presProps.xml"  /><Relationship Id="rId36" Type="http://schemas.openxmlformats.org/officeDocument/2006/relationships/viewProps" Target="viewProps.xml"  /><Relationship Id="rId37" Type="http://schemas.openxmlformats.org/officeDocument/2006/relationships/theme" Target="theme/theme1.xml"  /><Relationship Id="rId38"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comments/comment1.xml><?xml version="1.0" encoding="utf-8"?>
<p:cm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 authorId="1" dt="2016-12-19T16:54:47.902" idx="1">
    <p:pos x="10" y="10"/>
    <p:text>IoT는 급격히 성장하는 유망 산업입니다. 최근 국내외의 많은 연구 단체, 산업체 등에서 다양한 사물이 인터넷을 통해 연결하여 지능적인 서비스를 제공 하는 IoT(Internet of Things) 연구를 활발히 진행하고 있습니다. IoT 기술을 이용하여 각 사물이 서비스를 제공할 수 있으며, 주변의 사물과 연동을 통하여 통합된 서비스를 생성할 수 있습니다. 현재 IoT 기술은 스마트 홈, 스마트 공장, 스마트 시티 등에 응용되고 있습니다.</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329697-EFE2-4C8A-BB79-682EFA33591C}" type="doc">
      <dgm:prSet loTypeId="urn:microsoft.com/office/officeart/2005/8/layout/vList2"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40319CF8-0E35-4FFE-9422-C773A01796C1}">
      <dgm:prSet phldrT="[텍스트]"/>
      <dgm:spPr>
        <a:solidFill>
          <a:srgbClr val="3FA9F5"/>
        </a:solidFill>
        <a:ln>
          <a:noFill/>
        </a:ln>
      </dgm:spPr>
      <dgm:t>
        <a:bodyPr/>
        <a:lstStyle/>
        <a:p>
          <a:pPr latinLnBrk="1"/>
          <a:r>
            <a:rPr lang="ko-KR" altLang="en-US" dirty="0" err="1" smtClean="0">
              <a:latin typeface="넥슨 풋볼고딕 L" panose="020B0303000000000000" pitchFamily="34" charset="-127"/>
              <a:ea typeface="넥슨 풋볼고딕 L" panose="020B0303000000000000" pitchFamily="34" charset="-127"/>
            </a:rPr>
            <a:t>네이티브</a:t>
          </a:r>
          <a:r>
            <a:rPr lang="ko-KR" altLang="en-US" dirty="0" smtClean="0">
              <a:latin typeface="넥슨 풋볼고딕 L" panose="020B0303000000000000" pitchFamily="34" charset="-127"/>
              <a:ea typeface="넥슨 풋볼고딕 L" panose="020B0303000000000000" pitchFamily="34" charset="-127"/>
            </a:rPr>
            <a:t> </a:t>
          </a:r>
          <a:r>
            <a:rPr lang="en-US" altLang="ko-KR" dirty="0" smtClean="0">
              <a:latin typeface="넥슨 풋볼고딕 L" panose="020B0303000000000000" pitchFamily="34" charset="-127"/>
              <a:ea typeface="넥슨 풋볼고딕 L" panose="020B0303000000000000" pitchFamily="34" charset="-127"/>
            </a:rPr>
            <a:t>UDP</a:t>
          </a:r>
          <a:endParaRPr lang="ko-KR" altLang="en-US" dirty="0">
            <a:latin typeface="넥슨 풋볼고딕 L" panose="020B0303000000000000" pitchFamily="34" charset="-127"/>
            <a:ea typeface="넥슨 풋볼고딕 L" panose="020B0303000000000000" pitchFamily="34" charset="-127"/>
          </a:endParaRPr>
        </a:p>
      </dgm:t>
    </dgm:pt>
    <dgm:pt modelId="{FA6A4834-8CCF-4541-95E1-E6B16A49B3F0}" type="parTrans" cxnId="{A25D5FF4-1345-4481-A363-384E0CF0ABA4}">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031715FE-94C0-4F38-87B7-D5ACAF6AC0B4}" type="sibTrans" cxnId="{A25D5FF4-1345-4481-A363-384E0CF0ABA4}">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9C0111B4-746F-4E94-98E8-C3A4DE18C8F1}">
      <dgm:prSet phldrT="[텍스트]"/>
      <dgm:spPr/>
      <dgm:t>
        <a:bodyPr/>
        <a:lstStyle/>
        <a:p>
          <a:pPr latinLnBrk="1"/>
          <a:r>
            <a:rPr lang="en-US" altLang="en-US" dirty="0" err="1" smtClean="0">
              <a:latin typeface="넥슨 풋볼고딕 L" panose="020B0303000000000000" pitchFamily="34" charset="-127"/>
              <a:ea typeface="넥슨 풋볼고딕 L" panose="020B0303000000000000" pitchFamily="34" charset="-127"/>
            </a:rPr>
            <a:t>CoAP</a:t>
          </a:r>
          <a:r>
            <a:rPr lang="ko-KR" altLang="en-US" dirty="0" smtClean="0">
              <a:latin typeface="넥슨 풋볼고딕 L" panose="020B0303000000000000" pitchFamily="34" charset="-127"/>
              <a:ea typeface="넥슨 풋볼고딕 L" panose="020B0303000000000000" pitchFamily="34" charset="-127"/>
            </a:rPr>
            <a:t>는 기본적으로</a:t>
          </a:r>
          <a:r>
            <a:rPr lang="en-US" altLang="en-US"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그리고 의도적으로 </a:t>
          </a:r>
          <a:r>
            <a:rPr lang="en-US" altLang="en-US" dirty="0" smtClean="0">
              <a:latin typeface="넥슨 풋볼고딕 L" panose="020B0303000000000000" pitchFamily="34" charset="-127"/>
              <a:ea typeface="넥슨 풋볼고딕 L" panose="020B0303000000000000" pitchFamily="34" charset="-127"/>
            </a:rPr>
            <a:t>TCP</a:t>
          </a:r>
          <a:r>
            <a:rPr lang="ko-KR" altLang="en-US" dirty="0" smtClean="0">
              <a:latin typeface="넥슨 풋볼고딕 L" panose="020B0303000000000000" pitchFamily="34" charset="-127"/>
              <a:ea typeface="넥슨 풋볼고딕 L" panose="020B0303000000000000" pitchFamily="34" charset="-127"/>
            </a:rPr>
            <a:t>보다 신뢰성이 낮은 </a:t>
          </a:r>
          <a:r>
            <a:rPr lang="en-US" altLang="en-US" dirty="0" smtClean="0">
              <a:latin typeface="넥슨 풋볼고딕 L" panose="020B0303000000000000" pitchFamily="34" charset="-127"/>
              <a:ea typeface="넥슨 풋볼고딕 L" panose="020B0303000000000000" pitchFamily="34" charset="-127"/>
            </a:rPr>
            <a:t>UDP</a:t>
          </a:r>
          <a:r>
            <a:rPr lang="ko-KR" altLang="en-US" dirty="0" smtClean="0">
              <a:latin typeface="넥슨 풋볼고딕 L" panose="020B0303000000000000" pitchFamily="34" charset="-127"/>
              <a:ea typeface="넥슨 풋볼고딕 L" panose="020B0303000000000000" pitchFamily="34" charset="-127"/>
            </a:rPr>
            <a:t>에서 실행되며</a:t>
          </a:r>
          <a:r>
            <a:rPr lang="en-US" altLang="en-US"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일관된 연결 대신 반복적 </a:t>
          </a:r>
          <a:r>
            <a:rPr lang="ko-KR" altLang="en-US" dirty="0" err="1" smtClean="0">
              <a:latin typeface="넥슨 풋볼고딕 L" panose="020B0303000000000000" pitchFamily="34" charset="-127"/>
              <a:ea typeface="넥슨 풋볼고딕 L" panose="020B0303000000000000" pitchFamily="34" charset="-127"/>
            </a:rPr>
            <a:t>메시징에</a:t>
          </a:r>
          <a:r>
            <a:rPr lang="ko-KR" altLang="en-US" dirty="0" smtClean="0">
              <a:latin typeface="넥슨 풋볼고딕 L" panose="020B0303000000000000" pitchFamily="34" charset="-127"/>
              <a:ea typeface="넥슨 풋볼고딕 L" panose="020B0303000000000000" pitchFamily="34" charset="-127"/>
            </a:rPr>
            <a:t> 의존해 신뢰성을 제공</a:t>
          </a:r>
          <a:endParaRPr lang="ko-KR" altLang="en-US" dirty="0">
            <a:latin typeface="넥슨 풋볼고딕 L" panose="020B0303000000000000" pitchFamily="34" charset="-127"/>
            <a:ea typeface="넥슨 풋볼고딕 L" panose="020B0303000000000000" pitchFamily="34" charset="-127"/>
          </a:endParaRPr>
        </a:p>
      </dgm:t>
    </dgm:pt>
    <dgm:pt modelId="{6CE71ED7-6502-422F-87B5-44E915E3194A}" type="parTrans" cxnId="{032A7831-21CC-417A-9BD7-675565E20AE1}">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CBD4D8C5-94A2-4FDD-8787-C30BE429ED10}" type="sibTrans" cxnId="{032A7831-21CC-417A-9BD7-675565E20AE1}">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3FEB55A9-A628-4D7E-B825-6ED563741A1F}">
      <dgm:prSet phldrT="[텍스트]"/>
      <dgm:spPr>
        <a:solidFill>
          <a:srgbClr val="3FA9F5"/>
        </a:solidFill>
        <a:ln>
          <a:noFill/>
        </a:ln>
      </dgm:spPr>
      <dgm:t>
        <a:bodyPr/>
        <a:lstStyle/>
        <a:p>
          <a:pPr latinLnBrk="1"/>
          <a:r>
            <a:rPr lang="ko-KR" altLang="en-US" dirty="0" smtClean="0">
              <a:latin typeface="넥슨 풋볼고딕 L" panose="020B0303000000000000" pitchFamily="34" charset="-127"/>
              <a:ea typeface="넥슨 풋볼고딕 L" panose="020B0303000000000000" pitchFamily="34" charset="-127"/>
            </a:rPr>
            <a:t>멀티캐스트 지원</a:t>
          </a:r>
          <a:endParaRPr lang="ko-KR" altLang="en-US" dirty="0">
            <a:latin typeface="넥슨 풋볼고딕 L" panose="020B0303000000000000" pitchFamily="34" charset="-127"/>
            <a:ea typeface="넥슨 풋볼고딕 L" panose="020B0303000000000000" pitchFamily="34" charset="-127"/>
          </a:endParaRPr>
        </a:p>
      </dgm:t>
    </dgm:pt>
    <dgm:pt modelId="{17507790-F803-465D-AF57-41889689CE92}" type="parTrans" cxnId="{BD9193A9-D476-472E-9E24-E064E7598FDE}">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AD8CFB84-6127-4348-893C-71473DABCF86}" type="sibTrans" cxnId="{BD9193A9-D476-472E-9E24-E064E7598FDE}">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186B34FF-FDFE-47BA-B8CE-862C75C7C519}">
      <dgm:prSet phldrT="[텍스트]"/>
      <dgm:spPr/>
      <dgm:t>
        <a:bodyPr/>
        <a:lstStyle/>
        <a:p>
          <a:pPr latinLnBrk="1"/>
          <a:r>
            <a:rPr lang="ko-KR" altLang="en-US" dirty="0" smtClean="0">
              <a:latin typeface="넥슨 풋볼고딕 L" panose="020B0303000000000000" pitchFamily="34" charset="-127"/>
              <a:ea typeface="넥슨 풋볼고딕 L" panose="020B0303000000000000" pitchFamily="34" charset="-127"/>
            </a:rPr>
            <a:t>일대다 또는 </a:t>
          </a:r>
          <a:r>
            <a:rPr lang="ko-KR" altLang="en-US" dirty="0" err="1" smtClean="0">
              <a:latin typeface="넥슨 풋볼고딕 L" panose="020B0303000000000000" pitchFamily="34" charset="-127"/>
              <a:ea typeface="넥슨 풋볼고딕 L" panose="020B0303000000000000" pitchFamily="34" charset="-127"/>
            </a:rPr>
            <a:t>다대다</a:t>
          </a:r>
          <a:r>
            <a:rPr lang="ko-KR" altLang="en-US" dirty="0" smtClean="0">
              <a:latin typeface="넥슨 풋볼고딕 L" panose="020B0303000000000000" pitchFamily="34" charset="-127"/>
              <a:ea typeface="넥슨 풋볼고딕 L" panose="020B0303000000000000" pitchFamily="34" charset="-127"/>
            </a:rPr>
            <a:t> 멀티캐스트 요구사항을 지원</a:t>
          </a:r>
          <a:endParaRPr lang="ko-KR" altLang="en-US" dirty="0">
            <a:latin typeface="넥슨 풋볼고딕 L" panose="020B0303000000000000" pitchFamily="34" charset="-127"/>
            <a:ea typeface="넥슨 풋볼고딕 L" panose="020B0303000000000000" pitchFamily="34" charset="-127"/>
          </a:endParaRPr>
        </a:p>
      </dgm:t>
    </dgm:pt>
    <dgm:pt modelId="{F021EDC1-E8BE-4C09-B8EB-193F8AA8071D}" type="parTrans" cxnId="{73168A15-3EBC-4B81-B51C-5A28914D84BC}">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10A84A5C-4103-4E5E-BB9B-FFD549E3360C}" type="sibTrans" cxnId="{73168A15-3EBC-4B81-B51C-5A28914D84BC}">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EEE977BA-4CE3-4076-AA4D-27F87658029D}">
      <dgm:prSet phldrT="[텍스트]"/>
      <dgm:spPr/>
      <dgm:t>
        <a:bodyPr/>
        <a:lstStyle/>
        <a:p>
          <a:pPr latinLnBrk="1"/>
          <a:r>
            <a:rPr lang="en-US" altLang="en-US" dirty="0" err="1" smtClean="0">
              <a:latin typeface="넥슨 풋볼고딕 L" panose="020B0303000000000000" pitchFamily="34" charset="-127"/>
              <a:ea typeface="넥슨 풋볼고딕 L" panose="020B0303000000000000" pitchFamily="34" charset="-127"/>
            </a:rPr>
            <a:t>CoAP</a:t>
          </a:r>
          <a:r>
            <a:rPr lang="ko-KR" altLang="en-US" dirty="0" smtClean="0">
              <a:latin typeface="넥슨 풋볼고딕 L" panose="020B0303000000000000" pitchFamily="34" charset="-127"/>
              <a:ea typeface="넥슨 풋볼고딕 L" panose="020B0303000000000000" pitchFamily="34" charset="-127"/>
            </a:rPr>
            <a:t>는 </a:t>
          </a:r>
          <a:r>
            <a:rPr lang="en-US" altLang="en-US" dirty="0" smtClean="0">
              <a:latin typeface="넥슨 풋볼고딕 L" panose="020B0303000000000000" pitchFamily="34" charset="-127"/>
              <a:ea typeface="넥슨 풋볼고딕 L" panose="020B0303000000000000" pitchFamily="34" charset="-127"/>
            </a:rPr>
            <a:t>URI</a:t>
          </a:r>
          <a:r>
            <a:rPr lang="ko-KR" altLang="en-US" dirty="0" smtClean="0">
              <a:latin typeface="넥슨 풋볼고딕 L" panose="020B0303000000000000" pitchFamily="34" charset="-127"/>
              <a:ea typeface="넥슨 풋볼고딕 L" panose="020B0303000000000000" pitchFamily="34" charset="-127"/>
            </a:rPr>
            <a:t>를 사용하여 네트워크 </a:t>
          </a:r>
          <a:r>
            <a:rPr lang="ko-KR" altLang="en-US" dirty="0" err="1" smtClean="0">
              <a:latin typeface="넥슨 풋볼고딕 L" panose="020B0303000000000000" pitchFamily="34" charset="-127"/>
              <a:ea typeface="넥슨 풋볼고딕 L" panose="020B0303000000000000" pitchFamily="34" charset="-127"/>
            </a:rPr>
            <a:t>노드를</a:t>
          </a:r>
          <a:r>
            <a:rPr lang="ko-KR" altLang="en-US" dirty="0" smtClean="0">
              <a:latin typeface="넥슨 풋볼고딕 L" panose="020B0303000000000000" pitchFamily="34" charset="-127"/>
              <a:ea typeface="넥슨 풋볼고딕 L" panose="020B0303000000000000" pitchFamily="34" charset="-127"/>
            </a:rPr>
            <a:t> 위한 표준을 제시하고 상호작용을 기대</a:t>
          </a:r>
          <a:endParaRPr lang="ko-KR" altLang="en-US" dirty="0">
            <a:latin typeface="넥슨 풋볼고딕 L" panose="020B0303000000000000" pitchFamily="34" charset="-127"/>
            <a:ea typeface="넥슨 풋볼고딕 L" panose="020B0303000000000000" pitchFamily="34" charset="-127"/>
          </a:endParaRPr>
        </a:p>
      </dgm:t>
    </dgm:pt>
    <dgm:pt modelId="{9283B070-A732-48D6-B7B7-26BF26C95480}" type="parTrans" cxnId="{17280AF2-7FE3-440C-99D0-0B96F52AF8A0}">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FF17FBA8-037D-440E-A41B-C1717D52CC8B}" type="sibTrans" cxnId="{17280AF2-7FE3-440C-99D0-0B96F52AF8A0}">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8D2C5D47-DFC1-453D-BE5B-2BB9544D2970}">
      <dgm:prSet phldrT="[텍스트]"/>
      <dgm:spPr>
        <a:solidFill>
          <a:srgbClr val="3FA9F5"/>
        </a:solidFill>
        <a:ln>
          <a:noFill/>
        </a:ln>
      </dgm:spPr>
      <dgm:t>
        <a:bodyPr/>
        <a:lstStyle/>
        <a:p>
          <a:pPr latinLnBrk="1"/>
          <a:r>
            <a:rPr lang="ko-KR" altLang="en-US" dirty="0" smtClean="0">
              <a:latin typeface="넥슨 풋볼고딕 L" panose="020B0303000000000000" pitchFamily="34" charset="-127"/>
              <a:ea typeface="넥슨 풋볼고딕 L" panose="020B0303000000000000" pitchFamily="34" charset="-127"/>
            </a:rPr>
            <a:t>보안</a:t>
          </a:r>
          <a:endParaRPr lang="ko-KR" altLang="en-US" dirty="0">
            <a:latin typeface="넥슨 풋볼고딕 L" panose="020B0303000000000000" pitchFamily="34" charset="-127"/>
            <a:ea typeface="넥슨 풋볼고딕 L" panose="020B0303000000000000" pitchFamily="34" charset="-127"/>
          </a:endParaRPr>
        </a:p>
      </dgm:t>
    </dgm:pt>
    <dgm:pt modelId="{F8428E49-263B-4F94-8D2E-CDC2E532F775}" type="parTrans" cxnId="{304474A8-5A76-44BA-955F-87E3926DFFA6}">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15A85BF2-31CD-4BBE-98EB-AE2B1E8147C0}" type="sibTrans" cxnId="{304474A8-5A76-44BA-955F-87E3926DFFA6}">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4CFE989D-7F77-4FC4-8765-231CEB6E101A}">
      <dgm:prSet phldrT="[텍스트]"/>
      <dgm:spPr/>
      <dgm:t>
        <a:bodyPr/>
        <a:lstStyle/>
        <a:p>
          <a:pPr latinLnBrk="1"/>
          <a:r>
            <a:rPr lang="en-US" altLang="en-US" dirty="0" smtClean="0">
              <a:latin typeface="넥슨 풋볼고딕 L" panose="020B0303000000000000" pitchFamily="34" charset="-127"/>
              <a:ea typeface="넥슨 풋볼고딕 L" panose="020B0303000000000000" pitchFamily="34" charset="-127"/>
            </a:rPr>
            <a:t>TCP</a:t>
          </a:r>
          <a:r>
            <a:rPr lang="ko-KR" altLang="en-US" dirty="0" smtClean="0">
              <a:latin typeface="넥슨 풋볼고딕 L" panose="020B0303000000000000" pitchFamily="34" charset="-127"/>
              <a:ea typeface="넥슨 풋볼고딕 L" panose="020B0303000000000000" pitchFamily="34" charset="-127"/>
            </a:rPr>
            <a:t>와 마찬가지로 </a:t>
          </a:r>
          <a:r>
            <a:rPr lang="en-US" altLang="en-US" dirty="0" smtClean="0">
              <a:latin typeface="넥슨 풋볼고딕 L" panose="020B0303000000000000" pitchFamily="34" charset="-127"/>
              <a:ea typeface="넥슨 풋볼고딕 L" panose="020B0303000000000000" pitchFamily="34" charset="-127"/>
            </a:rPr>
            <a:t>UDP</a:t>
          </a:r>
          <a:r>
            <a:rPr lang="ko-KR" altLang="en-US" dirty="0" smtClean="0">
              <a:latin typeface="넥슨 풋볼고딕 L" panose="020B0303000000000000" pitchFamily="34" charset="-127"/>
              <a:ea typeface="넥슨 풋볼고딕 L" panose="020B0303000000000000" pitchFamily="34" charset="-127"/>
            </a:rPr>
            <a:t>는 암호화되지 않지만 </a:t>
          </a:r>
          <a:r>
            <a:rPr lang="en-US" altLang="en-US" dirty="0" smtClean="0">
              <a:latin typeface="넥슨 풋볼고딕 L" panose="020B0303000000000000" pitchFamily="34" charset="-127"/>
              <a:ea typeface="넥슨 풋볼고딕 L" panose="020B0303000000000000" pitchFamily="34" charset="-127"/>
            </a:rPr>
            <a:t>DTLS</a:t>
          </a:r>
          <a:r>
            <a:rPr lang="ko-KR" altLang="en-US" dirty="0" smtClean="0">
              <a:latin typeface="넥슨 풋볼고딕 L" panose="020B0303000000000000" pitchFamily="34" charset="-127"/>
              <a:ea typeface="넥슨 풋볼고딕 L" panose="020B0303000000000000" pitchFamily="34" charset="-127"/>
            </a:rPr>
            <a:t>를 이용할 수 있으며</a:t>
          </a:r>
          <a:r>
            <a:rPr lang="en-US" altLang="en-US"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이를 이용해 보안을 강화</a:t>
          </a:r>
          <a:endParaRPr lang="ko-KR" altLang="en-US" dirty="0">
            <a:latin typeface="넥슨 풋볼고딕 L" panose="020B0303000000000000" pitchFamily="34" charset="-127"/>
            <a:ea typeface="넥슨 풋볼고딕 L" panose="020B0303000000000000" pitchFamily="34" charset="-127"/>
          </a:endParaRPr>
        </a:p>
      </dgm:t>
    </dgm:pt>
    <dgm:pt modelId="{BFFAD9E6-4DFF-4E63-944E-5947AAC94F4F}" type="parTrans" cxnId="{0A120B82-CCCF-4E9F-8B25-B6ED11FA0D49}">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F2CC4E7B-664A-493F-BCCA-36CBF499997E}" type="sibTrans" cxnId="{0A120B82-CCCF-4E9F-8B25-B6ED11FA0D49}">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6BC2E649-D13C-4447-88DD-FF4C6632AF3E}">
      <dgm:prSet phldrT="[텍스트]"/>
      <dgm:spPr>
        <a:solidFill>
          <a:srgbClr val="3FA9F5"/>
        </a:solidFill>
        <a:ln>
          <a:noFill/>
        </a:ln>
      </dgm:spPr>
      <dgm:t>
        <a:bodyPr/>
        <a:lstStyle/>
        <a:p>
          <a:pPr latinLnBrk="1"/>
          <a:r>
            <a:rPr lang="ko-KR" altLang="en-US" dirty="0" smtClean="0">
              <a:latin typeface="넥슨 풋볼고딕 L" panose="020B0303000000000000" pitchFamily="34" charset="-127"/>
              <a:ea typeface="넥슨 풋볼고딕 L" panose="020B0303000000000000" pitchFamily="34" charset="-127"/>
            </a:rPr>
            <a:t>리소스 </a:t>
          </a:r>
          <a:r>
            <a:rPr lang="en-US" altLang="en-US" dirty="0" smtClean="0">
              <a:latin typeface="넥슨 풋볼고딕 L" panose="020B0303000000000000" pitchFamily="34" charset="-127"/>
              <a:ea typeface="넥슨 풋볼고딕 L" panose="020B0303000000000000" pitchFamily="34" charset="-127"/>
            </a:rPr>
            <a:t>&amp; </a:t>
          </a:r>
          <a:r>
            <a:rPr lang="ko-KR" altLang="en-US" dirty="0" smtClean="0">
              <a:latin typeface="넥슨 풋볼고딕 L" panose="020B0303000000000000" pitchFamily="34" charset="-127"/>
              <a:ea typeface="넥슨 풋볼고딕 L" panose="020B0303000000000000" pitchFamily="34" charset="-127"/>
            </a:rPr>
            <a:t>서비스 검색</a:t>
          </a:r>
          <a:endParaRPr lang="ko-KR" altLang="en-US" dirty="0">
            <a:latin typeface="넥슨 풋볼고딕 L" panose="020B0303000000000000" pitchFamily="34" charset="-127"/>
            <a:ea typeface="넥슨 풋볼고딕 L" panose="020B0303000000000000" pitchFamily="34" charset="-127"/>
          </a:endParaRPr>
        </a:p>
      </dgm:t>
    </dgm:pt>
    <dgm:pt modelId="{52A290A1-D5BA-4157-A91F-3648793DA544}" type="parTrans" cxnId="{67000DD3-6D3B-43EB-B1A2-F6169074EB79}">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44157BA4-25D6-42A7-8489-9CEE3E0A7533}" type="sibTrans" cxnId="{67000DD3-6D3B-43EB-B1A2-F6169074EB79}">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41BBE1B2-6F13-48F7-A659-F986335708D4}">
      <dgm:prSet phldrT="[텍스트]"/>
      <dgm:spPr>
        <a:solidFill>
          <a:srgbClr val="3FA9F5"/>
        </a:solidFill>
        <a:ln>
          <a:noFill/>
        </a:ln>
      </dgm:spPr>
      <dgm:t>
        <a:bodyPr/>
        <a:lstStyle/>
        <a:p>
          <a:pPr latinLnBrk="1"/>
          <a:r>
            <a:rPr lang="ko-KR" altLang="en-US" smtClean="0">
              <a:latin typeface="넥슨 풋볼고딕 L" panose="020B0303000000000000" pitchFamily="34" charset="-127"/>
              <a:ea typeface="넥슨 풋볼고딕 L" panose="020B0303000000000000" pitchFamily="34" charset="-127"/>
            </a:rPr>
            <a:t>비동기식 통신</a:t>
          </a:r>
          <a:endParaRPr lang="ko-KR" altLang="en-US" dirty="0">
            <a:latin typeface="넥슨 풋볼고딕 L" panose="020B0303000000000000" pitchFamily="34" charset="-127"/>
            <a:ea typeface="넥슨 풋볼고딕 L" panose="020B0303000000000000" pitchFamily="34" charset="-127"/>
          </a:endParaRPr>
        </a:p>
      </dgm:t>
    </dgm:pt>
    <dgm:pt modelId="{E4486844-249D-4D8B-99AC-6B452655EA9B}" type="parTrans" cxnId="{C9EF44A6-FF05-4C96-8283-2BF82E54C16E}">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D84449B9-7F38-441B-8CB4-1D3356527F19}" type="sibTrans" cxnId="{C9EF44A6-FF05-4C96-8283-2BF82E54C16E}">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6116ED14-7378-4346-90E8-572D78C0A278}">
      <dgm:prSet phldrT="[텍스트]"/>
      <dgm:spPr/>
      <dgm:t>
        <a:bodyPr/>
        <a:lstStyle/>
        <a:p>
          <a:pPr latinLnBrk="1"/>
          <a:r>
            <a:rPr lang="en-US" altLang="en-US" dirty="0" err="1" smtClean="0">
              <a:latin typeface="넥슨 풋볼고딕 L" panose="020B0303000000000000" pitchFamily="34" charset="-127"/>
              <a:ea typeface="넥슨 풋볼고딕 L" panose="020B0303000000000000" pitchFamily="34" charset="-127"/>
            </a:rPr>
            <a:t>CoAP</a:t>
          </a:r>
          <a:r>
            <a:rPr lang="en-US" altLang="en-US"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프로토콜 내에서 대부분의 메시지는 요청</a:t>
          </a:r>
          <a:r>
            <a:rPr lang="en-US" altLang="en-US" dirty="0" smtClean="0">
              <a:latin typeface="넥슨 풋볼고딕 L" panose="020B0303000000000000" pitchFamily="34" charset="-127"/>
              <a:ea typeface="넥슨 풋볼고딕 L" panose="020B0303000000000000" pitchFamily="34" charset="-127"/>
            </a:rPr>
            <a:t>/</a:t>
          </a:r>
          <a:r>
            <a:rPr lang="ko-KR" altLang="en-US" dirty="0" smtClean="0">
              <a:latin typeface="넥슨 풋볼고딕 L" panose="020B0303000000000000" pitchFamily="34" charset="-127"/>
              <a:ea typeface="넥슨 풋볼고딕 L" panose="020B0303000000000000" pitchFamily="34" charset="-127"/>
            </a:rPr>
            <a:t>보고 모델을 사용하여 송수신되지만</a:t>
          </a:r>
          <a:r>
            <a:rPr lang="en-US" altLang="en-US" dirty="0" smtClean="0">
              <a:latin typeface="넥슨 풋볼고딕 L" panose="020B0303000000000000" pitchFamily="34" charset="-127"/>
              <a:ea typeface="넥슨 풋볼고딕 L" panose="020B0303000000000000" pitchFamily="34" charset="-127"/>
            </a:rPr>
            <a:t>, </a:t>
          </a:r>
          <a:r>
            <a:rPr lang="ko-KR" altLang="en-US" dirty="0" err="1" smtClean="0">
              <a:latin typeface="넥슨 풋볼고딕 L" panose="020B0303000000000000" pitchFamily="34" charset="-127"/>
              <a:ea typeface="넥슨 풋볼고딕 L" panose="020B0303000000000000" pitchFamily="34" charset="-127"/>
            </a:rPr>
            <a:t>노드를</a:t>
          </a:r>
          <a:r>
            <a:rPr lang="ko-KR" altLang="en-US" dirty="0" smtClean="0">
              <a:latin typeface="넥슨 풋볼고딕 L" panose="020B0303000000000000" pitchFamily="34" charset="-127"/>
              <a:ea typeface="넥슨 풋볼고딕 L" panose="020B0303000000000000" pitchFamily="34" charset="-127"/>
            </a:rPr>
            <a:t> 조금 떨어뜨려놓을 수 있는 다른 동작 모드도</a:t>
          </a:r>
          <a:r>
            <a:rPr lang="en-US" altLang="ko-KR"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존재</a:t>
          </a:r>
          <a:endParaRPr lang="ko-KR" altLang="en-US" dirty="0">
            <a:latin typeface="넥슨 풋볼고딕 L" panose="020B0303000000000000" pitchFamily="34" charset="-127"/>
            <a:ea typeface="넥슨 풋볼고딕 L" panose="020B0303000000000000" pitchFamily="34" charset="-127"/>
          </a:endParaRPr>
        </a:p>
      </dgm:t>
    </dgm:pt>
    <dgm:pt modelId="{4CD2EDE4-DF5A-448A-8AB0-5C35D185631F}" type="parTrans" cxnId="{B1FE20BE-9BAE-4D78-9F2B-28B27B0D4154}">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CA888BB6-9354-477C-8324-07C7B90CFEF8}" type="sibTrans" cxnId="{B1FE20BE-9BAE-4D78-9F2B-28B27B0D4154}">
      <dgm:prSet/>
      <dgm:spPr/>
      <dgm:t>
        <a:bodyPr/>
        <a:lstStyle/>
        <a:p>
          <a:pPr latinLnBrk="1"/>
          <a:endParaRPr lang="ko-KR" altLang="en-US">
            <a:latin typeface="넥슨 풋볼고딕 L" panose="020B0303000000000000" pitchFamily="34" charset="-127"/>
            <a:ea typeface="넥슨 풋볼고딕 L" panose="020B0303000000000000" pitchFamily="34" charset="-127"/>
          </a:endParaRPr>
        </a:p>
      </dgm:t>
    </dgm:pt>
    <dgm:pt modelId="{C027DB0D-D5F1-4114-84F2-1BA6633D37CD}" type="pres">
      <dgm:prSet presAssocID="{5B329697-EFE2-4C8A-BB79-682EFA33591C}" presName="linear" presStyleCnt="0">
        <dgm:presLayoutVars>
          <dgm:animLvl val="lvl"/>
          <dgm:resizeHandles val="exact"/>
        </dgm:presLayoutVars>
      </dgm:prSet>
      <dgm:spPr/>
      <dgm:t>
        <a:bodyPr/>
        <a:lstStyle/>
        <a:p>
          <a:pPr latinLnBrk="1"/>
          <a:endParaRPr lang="ko-KR" altLang="en-US"/>
        </a:p>
      </dgm:t>
    </dgm:pt>
    <dgm:pt modelId="{4712C5C5-CDB1-426D-9115-2256072B2D98}" type="pres">
      <dgm:prSet presAssocID="{40319CF8-0E35-4FFE-9422-C773A01796C1}" presName="parentText" presStyleLbl="node1" presStyleIdx="0" presStyleCnt="5" custLinFactNeighborX="7554" custLinFactNeighborY="237">
        <dgm:presLayoutVars>
          <dgm:chMax val="0"/>
          <dgm:bulletEnabled val="1"/>
        </dgm:presLayoutVars>
      </dgm:prSet>
      <dgm:spPr/>
      <dgm:t>
        <a:bodyPr/>
        <a:lstStyle/>
        <a:p>
          <a:pPr latinLnBrk="1"/>
          <a:endParaRPr lang="ko-KR" altLang="en-US"/>
        </a:p>
      </dgm:t>
    </dgm:pt>
    <dgm:pt modelId="{FE0D00C7-DFF0-4620-A4CD-00A406393E6C}" type="pres">
      <dgm:prSet presAssocID="{40319CF8-0E35-4FFE-9422-C773A01796C1}" presName="childText" presStyleLbl="revTx" presStyleIdx="0" presStyleCnt="5">
        <dgm:presLayoutVars>
          <dgm:bulletEnabled val="1"/>
        </dgm:presLayoutVars>
      </dgm:prSet>
      <dgm:spPr/>
      <dgm:t>
        <a:bodyPr/>
        <a:lstStyle/>
        <a:p>
          <a:pPr latinLnBrk="1"/>
          <a:endParaRPr lang="ko-KR" altLang="en-US"/>
        </a:p>
      </dgm:t>
    </dgm:pt>
    <dgm:pt modelId="{73C0F30D-E28E-4E21-9D3E-9F1B344DED11}" type="pres">
      <dgm:prSet presAssocID="{3FEB55A9-A628-4D7E-B825-6ED563741A1F}" presName="parentText" presStyleLbl="node1" presStyleIdx="1" presStyleCnt="5">
        <dgm:presLayoutVars>
          <dgm:chMax val="0"/>
          <dgm:bulletEnabled val="1"/>
        </dgm:presLayoutVars>
      </dgm:prSet>
      <dgm:spPr/>
      <dgm:t>
        <a:bodyPr/>
        <a:lstStyle/>
        <a:p>
          <a:pPr latinLnBrk="1"/>
          <a:endParaRPr lang="ko-KR" altLang="en-US"/>
        </a:p>
      </dgm:t>
    </dgm:pt>
    <dgm:pt modelId="{6953E73E-5DBC-4188-A80C-AB82C9AC814F}" type="pres">
      <dgm:prSet presAssocID="{3FEB55A9-A628-4D7E-B825-6ED563741A1F}" presName="childText" presStyleLbl="revTx" presStyleIdx="1" presStyleCnt="5">
        <dgm:presLayoutVars>
          <dgm:bulletEnabled val="1"/>
        </dgm:presLayoutVars>
      </dgm:prSet>
      <dgm:spPr/>
      <dgm:t>
        <a:bodyPr/>
        <a:lstStyle/>
        <a:p>
          <a:pPr latinLnBrk="1"/>
          <a:endParaRPr lang="ko-KR" altLang="en-US"/>
        </a:p>
      </dgm:t>
    </dgm:pt>
    <dgm:pt modelId="{8999FEF3-7918-47C9-8C45-FCF6C0C41021}" type="pres">
      <dgm:prSet presAssocID="{8D2C5D47-DFC1-453D-BE5B-2BB9544D2970}" presName="parentText" presStyleLbl="node1" presStyleIdx="2" presStyleCnt="5">
        <dgm:presLayoutVars>
          <dgm:chMax val="0"/>
          <dgm:bulletEnabled val="1"/>
        </dgm:presLayoutVars>
      </dgm:prSet>
      <dgm:spPr/>
      <dgm:t>
        <a:bodyPr/>
        <a:lstStyle/>
        <a:p>
          <a:pPr latinLnBrk="1"/>
          <a:endParaRPr lang="ko-KR" altLang="en-US"/>
        </a:p>
      </dgm:t>
    </dgm:pt>
    <dgm:pt modelId="{3D9D7DA6-212D-49E8-AFD0-58679A3AD97D}" type="pres">
      <dgm:prSet presAssocID="{8D2C5D47-DFC1-453D-BE5B-2BB9544D2970}" presName="childText" presStyleLbl="revTx" presStyleIdx="2" presStyleCnt="5">
        <dgm:presLayoutVars>
          <dgm:bulletEnabled val="1"/>
        </dgm:presLayoutVars>
      </dgm:prSet>
      <dgm:spPr/>
      <dgm:t>
        <a:bodyPr/>
        <a:lstStyle/>
        <a:p>
          <a:pPr latinLnBrk="1"/>
          <a:endParaRPr lang="ko-KR" altLang="en-US"/>
        </a:p>
      </dgm:t>
    </dgm:pt>
    <dgm:pt modelId="{AC2305B5-0D4B-4CA5-AFDC-39F2CEF60107}" type="pres">
      <dgm:prSet presAssocID="{6BC2E649-D13C-4447-88DD-FF4C6632AF3E}" presName="parentText" presStyleLbl="node1" presStyleIdx="3" presStyleCnt="5">
        <dgm:presLayoutVars>
          <dgm:chMax val="0"/>
          <dgm:bulletEnabled val="1"/>
        </dgm:presLayoutVars>
      </dgm:prSet>
      <dgm:spPr/>
      <dgm:t>
        <a:bodyPr/>
        <a:lstStyle/>
        <a:p>
          <a:pPr latinLnBrk="1"/>
          <a:endParaRPr lang="ko-KR" altLang="en-US"/>
        </a:p>
      </dgm:t>
    </dgm:pt>
    <dgm:pt modelId="{AD97CA9D-533A-4DBD-B052-082400A3D781}" type="pres">
      <dgm:prSet presAssocID="{6BC2E649-D13C-4447-88DD-FF4C6632AF3E}" presName="childText" presStyleLbl="revTx" presStyleIdx="3" presStyleCnt="5">
        <dgm:presLayoutVars>
          <dgm:bulletEnabled val="1"/>
        </dgm:presLayoutVars>
      </dgm:prSet>
      <dgm:spPr/>
      <dgm:t>
        <a:bodyPr/>
        <a:lstStyle/>
        <a:p>
          <a:pPr latinLnBrk="1"/>
          <a:endParaRPr lang="ko-KR" altLang="en-US"/>
        </a:p>
      </dgm:t>
    </dgm:pt>
    <dgm:pt modelId="{8D439EA1-CD5A-4A41-855B-7437145651B2}" type="pres">
      <dgm:prSet presAssocID="{41BBE1B2-6F13-48F7-A659-F986335708D4}" presName="parentText" presStyleLbl="node1" presStyleIdx="4" presStyleCnt="5">
        <dgm:presLayoutVars>
          <dgm:chMax val="0"/>
          <dgm:bulletEnabled val="1"/>
        </dgm:presLayoutVars>
      </dgm:prSet>
      <dgm:spPr/>
      <dgm:t>
        <a:bodyPr/>
        <a:lstStyle/>
        <a:p>
          <a:pPr latinLnBrk="1"/>
          <a:endParaRPr lang="ko-KR" altLang="en-US"/>
        </a:p>
      </dgm:t>
    </dgm:pt>
    <dgm:pt modelId="{551B26E5-4526-49A3-B983-D32B1DAFF142}" type="pres">
      <dgm:prSet presAssocID="{41BBE1B2-6F13-48F7-A659-F986335708D4}" presName="childText" presStyleLbl="revTx" presStyleIdx="4" presStyleCnt="5">
        <dgm:presLayoutVars>
          <dgm:bulletEnabled val="1"/>
        </dgm:presLayoutVars>
      </dgm:prSet>
      <dgm:spPr/>
      <dgm:t>
        <a:bodyPr/>
        <a:lstStyle/>
        <a:p>
          <a:pPr latinLnBrk="1"/>
          <a:endParaRPr lang="ko-KR" altLang="en-US"/>
        </a:p>
      </dgm:t>
    </dgm:pt>
  </dgm:ptLst>
  <dgm:cxnLst>
    <dgm:cxn modelId="{57FE6C1D-4153-4774-90B3-34E0165E0E1E}" type="presOf" srcId="{41BBE1B2-6F13-48F7-A659-F986335708D4}" destId="{8D439EA1-CD5A-4A41-855B-7437145651B2}" srcOrd="0" destOrd="0" presId="urn:microsoft.com/office/officeart/2005/8/layout/vList2"/>
    <dgm:cxn modelId="{67000DD3-6D3B-43EB-B1A2-F6169074EB79}" srcId="{5B329697-EFE2-4C8A-BB79-682EFA33591C}" destId="{6BC2E649-D13C-4447-88DD-FF4C6632AF3E}" srcOrd="3" destOrd="0" parTransId="{52A290A1-D5BA-4157-A91F-3648793DA544}" sibTransId="{44157BA4-25D6-42A7-8489-9CEE3E0A7533}"/>
    <dgm:cxn modelId="{0A120B82-CCCF-4E9F-8B25-B6ED11FA0D49}" srcId="{8D2C5D47-DFC1-453D-BE5B-2BB9544D2970}" destId="{4CFE989D-7F77-4FC4-8765-231CEB6E101A}" srcOrd="0" destOrd="0" parTransId="{BFFAD9E6-4DFF-4E63-944E-5947AAC94F4F}" sibTransId="{F2CC4E7B-664A-493F-BCCA-36CBF499997E}"/>
    <dgm:cxn modelId="{0AA0B271-51AF-412F-843B-228D31637BA2}" type="presOf" srcId="{6BC2E649-D13C-4447-88DD-FF4C6632AF3E}" destId="{AC2305B5-0D4B-4CA5-AFDC-39F2CEF60107}" srcOrd="0" destOrd="0" presId="urn:microsoft.com/office/officeart/2005/8/layout/vList2"/>
    <dgm:cxn modelId="{0ADFBE64-DBDE-466F-ABF4-BE4D3233C3B1}" type="presOf" srcId="{4CFE989D-7F77-4FC4-8765-231CEB6E101A}" destId="{3D9D7DA6-212D-49E8-AFD0-58679A3AD97D}" srcOrd="0" destOrd="0" presId="urn:microsoft.com/office/officeart/2005/8/layout/vList2"/>
    <dgm:cxn modelId="{9FA51E01-4BF3-48D3-A634-F38CB6BC183A}" type="presOf" srcId="{5B329697-EFE2-4C8A-BB79-682EFA33591C}" destId="{C027DB0D-D5F1-4114-84F2-1BA6633D37CD}" srcOrd="0" destOrd="0" presId="urn:microsoft.com/office/officeart/2005/8/layout/vList2"/>
    <dgm:cxn modelId="{BD9193A9-D476-472E-9E24-E064E7598FDE}" srcId="{5B329697-EFE2-4C8A-BB79-682EFA33591C}" destId="{3FEB55A9-A628-4D7E-B825-6ED563741A1F}" srcOrd="1" destOrd="0" parTransId="{17507790-F803-465D-AF57-41889689CE92}" sibTransId="{AD8CFB84-6127-4348-893C-71473DABCF86}"/>
    <dgm:cxn modelId="{B8693CF5-3BDE-49CF-972C-B0F944A0A1B1}" type="presOf" srcId="{3FEB55A9-A628-4D7E-B825-6ED563741A1F}" destId="{73C0F30D-E28E-4E21-9D3E-9F1B344DED11}" srcOrd="0" destOrd="0" presId="urn:microsoft.com/office/officeart/2005/8/layout/vList2"/>
    <dgm:cxn modelId="{E81F872B-B132-4125-A689-B40E3B886FBF}" type="presOf" srcId="{6116ED14-7378-4346-90E8-572D78C0A278}" destId="{551B26E5-4526-49A3-B983-D32B1DAFF142}" srcOrd="0" destOrd="0" presId="urn:microsoft.com/office/officeart/2005/8/layout/vList2"/>
    <dgm:cxn modelId="{F493E47A-E15B-43B1-93B1-1D2E30B258F7}" type="presOf" srcId="{EEE977BA-4CE3-4076-AA4D-27F87658029D}" destId="{AD97CA9D-533A-4DBD-B052-082400A3D781}" srcOrd="0" destOrd="0" presId="urn:microsoft.com/office/officeart/2005/8/layout/vList2"/>
    <dgm:cxn modelId="{C9EF44A6-FF05-4C96-8283-2BF82E54C16E}" srcId="{5B329697-EFE2-4C8A-BB79-682EFA33591C}" destId="{41BBE1B2-6F13-48F7-A659-F986335708D4}" srcOrd="4" destOrd="0" parTransId="{E4486844-249D-4D8B-99AC-6B452655EA9B}" sibTransId="{D84449B9-7F38-441B-8CB4-1D3356527F19}"/>
    <dgm:cxn modelId="{17280AF2-7FE3-440C-99D0-0B96F52AF8A0}" srcId="{6BC2E649-D13C-4447-88DD-FF4C6632AF3E}" destId="{EEE977BA-4CE3-4076-AA4D-27F87658029D}" srcOrd="0" destOrd="0" parTransId="{9283B070-A732-48D6-B7B7-26BF26C95480}" sibTransId="{FF17FBA8-037D-440E-A41B-C1717D52CC8B}"/>
    <dgm:cxn modelId="{B1FE20BE-9BAE-4D78-9F2B-28B27B0D4154}" srcId="{41BBE1B2-6F13-48F7-A659-F986335708D4}" destId="{6116ED14-7378-4346-90E8-572D78C0A278}" srcOrd="0" destOrd="0" parTransId="{4CD2EDE4-DF5A-448A-8AB0-5C35D185631F}" sibTransId="{CA888BB6-9354-477C-8324-07C7B90CFEF8}"/>
    <dgm:cxn modelId="{A799B24F-2040-4BBE-B72F-95824E9CCC38}" type="presOf" srcId="{40319CF8-0E35-4FFE-9422-C773A01796C1}" destId="{4712C5C5-CDB1-426D-9115-2256072B2D98}" srcOrd="0" destOrd="0" presId="urn:microsoft.com/office/officeart/2005/8/layout/vList2"/>
    <dgm:cxn modelId="{73168A15-3EBC-4B81-B51C-5A28914D84BC}" srcId="{3FEB55A9-A628-4D7E-B825-6ED563741A1F}" destId="{186B34FF-FDFE-47BA-B8CE-862C75C7C519}" srcOrd="0" destOrd="0" parTransId="{F021EDC1-E8BE-4C09-B8EB-193F8AA8071D}" sibTransId="{10A84A5C-4103-4E5E-BB9B-FFD549E3360C}"/>
    <dgm:cxn modelId="{A25D5FF4-1345-4481-A363-384E0CF0ABA4}" srcId="{5B329697-EFE2-4C8A-BB79-682EFA33591C}" destId="{40319CF8-0E35-4FFE-9422-C773A01796C1}" srcOrd="0" destOrd="0" parTransId="{FA6A4834-8CCF-4541-95E1-E6B16A49B3F0}" sibTransId="{031715FE-94C0-4F38-87B7-D5ACAF6AC0B4}"/>
    <dgm:cxn modelId="{30635496-60BB-4468-9C84-7A5CFAF34694}" type="presOf" srcId="{9C0111B4-746F-4E94-98E8-C3A4DE18C8F1}" destId="{FE0D00C7-DFF0-4620-A4CD-00A406393E6C}" srcOrd="0" destOrd="0" presId="urn:microsoft.com/office/officeart/2005/8/layout/vList2"/>
    <dgm:cxn modelId="{032A7831-21CC-417A-9BD7-675565E20AE1}" srcId="{40319CF8-0E35-4FFE-9422-C773A01796C1}" destId="{9C0111B4-746F-4E94-98E8-C3A4DE18C8F1}" srcOrd="0" destOrd="0" parTransId="{6CE71ED7-6502-422F-87B5-44E915E3194A}" sibTransId="{CBD4D8C5-94A2-4FDD-8787-C30BE429ED10}"/>
    <dgm:cxn modelId="{304474A8-5A76-44BA-955F-87E3926DFFA6}" srcId="{5B329697-EFE2-4C8A-BB79-682EFA33591C}" destId="{8D2C5D47-DFC1-453D-BE5B-2BB9544D2970}" srcOrd="2" destOrd="0" parTransId="{F8428E49-263B-4F94-8D2E-CDC2E532F775}" sibTransId="{15A85BF2-31CD-4BBE-98EB-AE2B1E8147C0}"/>
    <dgm:cxn modelId="{62867CEB-64B3-4982-90A8-9D1414D4A928}" type="presOf" srcId="{186B34FF-FDFE-47BA-B8CE-862C75C7C519}" destId="{6953E73E-5DBC-4188-A80C-AB82C9AC814F}" srcOrd="0" destOrd="0" presId="urn:microsoft.com/office/officeart/2005/8/layout/vList2"/>
    <dgm:cxn modelId="{CBF65E60-ECEE-4404-B465-F9419D3E6B86}" type="presOf" srcId="{8D2C5D47-DFC1-453D-BE5B-2BB9544D2970}" destId="{8999FEF3-7918-47C9-8C45-FCF6C0C41021}" srcOrd="0" destOrd="0" presId="urn:microsoft.com/office/officeart/2005/8/layout/vList2"/>
    <dgm:cxn modelId="{EF596E93-E309-42C3-99D4-FA9163FB9256}" type="presParOf" srcId="{C027DB0D-D5F1-4114-84F2-1BA6633D37CD}" destId="{4712C5C5-CDB1-426D-9115-2256072B2D98}" srcOrd="0" destOrd="0" presId="urn:microsoft.com/office/officeart/2005/8/layout/vList2"/>
    <dgm:cxn modelId="{91C881DB-28B0-42A5-81B4-0995D82DE7D1}" type="presParOf" srcId="{C027DB0D-D5F1-4114-84F2-1BA6633D37CD}" destId="{FE0D00C7-DFF0-4620-A4CD-00A406393E6C}" srcOrd="1" destOrd="0" presId="urn:microsoft.com/office/officeart/2005/8/layout/vList2"/>
    <dgm:cxn modelId="{8BBBA91C-ED3C-4B23-8ED7-7920C0DE7C30}" type="presParOf" srcId="{C027DB0D-D5F1-4114-84F2-1BA6633D37CD}" destId="{73C0F30D-E28E-4E21-9D3E-9F1B344DED11}" srcOrd="2" destOrd="0" presId="urn:microsoft.com/office/officeart/2005/8/layout/vList2"/>
    <dgm:cxn modelId="{1E7F7B25-3F7E-4732-8A74-0A290B3FC9AE}" type="presParOf" srcId="{C027DB0D-D5F1-4114-84F2-1BA6633D37CD}" destId="{6953E73E-5DBC-4188-A80C-AB82C9AC814F}" srcOrd="3" destOrd="0" presId="urn:microsoft.com/office/officeart/2005/8/layout/vList2"/>
    <dgm:cxn modelId="{5E90F3B0-A161-43A9-9D77-7427924F04A7}" type="presParOf" srcId="{C027DB0D-D5F1-4114-84F2-1BA6633D37CD}" destId="{8999FEF3-7918-47C9-8C45-FCF6C0C41021}" srcOrd="4" destOrd="0" presId="urn:microsoft.com/office/officeart/2005/8/layout/vList2"/>
    <dgm:cxn modelId="{E9CADBCA-7054-469E-A426-22EB8B619CA1}" type="presParOf" srcId="{C027DB0D-D5F1-4114-84F2-1BA6633D37CD}" destId="{3D9D7DA6-212D-49E8-AFD0-58679A3AD97D}" srcOrd="5" destOrd="0" presId="urn:microsoft.com/office/officeart/2005/8/layout/vList2"/>
    <dgm:cxn modelId="{2DB1B2F5-40CB-451A-830F-4F7F305525F5}" type="presParOf" srcId="{C027DB0D-D5F1-4114-84F2-1BA6633D37CD}" destId="{AC2305B5-0D4B-4CA5-AFDC-39F2CEF60107}" srcOrd="6" destOrd="0" presId="urn:microsoft.com/office/officeart/2005/8/layout/vList2"/>
    <dgm:cxn modelId="{0402611A-634E-4D54-AC52-ACAADD70DCCA}" type="presParOf" srcId="{C027DB0D-D5F1-4114-84F2-1BA6633D37CD}" destId="{AD97CA9D-533A-4DBD-B052-082400A3D781}" srcOrd="7" destOrd="0" presId="urn:microsoft.com/office/officeart/2005/8/layout/vList2"/>
    <dgm:cxn modelId="{B90C769E-D3FC-49E8-9FF5-2B2E88C2CCBF}" type="presParOf" srcId="{C027DB0D-D5F1-4114-84F2-1BA6633D37CD}" destId="{8D439EA1-CD5A-4A41-855B-7437145651B2}" srcOrd="8" destOrd="0" presId="urn:microsoft.com/office/officeart/2005/8/layout/vList2"/>
    <dgm:cxn modelId="{54FAFC69-9A07-492C-961F-BB95708C2498}" type="presParOf" srcId="{C027DB0D-D5F1-4114-84F2-1BA6633D37CD}" destId="{551B26E5-4526-49A3-B983-D32B1DAFF142}"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2C5C5-CDB1-426D-9115-2256072B2D98}">
      <dsp:nvSpPr>
        <dsp:cNvPr id="0" name=""/>
        <dsp:cNvSpPr/>
      </dsp:nvSpPr>
      <dsp:spPr>
        <a:xfrm>
          <a:off x="0" y="147910"/>
          <a:ext cx="8128000" cy="577394"/>
        </a:xfrm>
        <a:prstGeom prst="roundRect">
          <a:avLst/>
        </a:prstGeom>
        <a:solidFill>
          <a:srgbClr val="3FA9F5"/>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latinLnBrk="1">
            <a:lnSpc>
              <a:spcPct val="90000"/>
            </a:lnSpc>
            <a:spcBef>
              <a:spcPct val="0"/>
            </a:spcBef>
            <a:spcAft>
              <a:spcPct val="35000"/>
            </a:spcAft>
          </a:pPr>
          <a:r>
            <a:rPr lang="ko-KR" altLang="en-US" sz="2100" kern="1200" dirty="0" err="1" smtClean="0">
              <a:latin typeface="넥슨 풋볼고딕 L" panose="020B0303000000000000" pitchFamily="34" charset="-127"/>
              <a:ea typeface="넥슨 풋볼고딕 L" panose="020B0303000000000000" pitchFamily="34" charset="-127"/>
            </a:rPr>
            <a:t>네이티브</a:t>
          </a:r>
          <a:r>
            <a:rPr lang="ko-KR" altLang="en-US" sz="2100" kern="1200" dirty="0" smtClean="0">
              <a:latin typeface="넥슨 풋볼고딕 L" panose="020B0303000000000000" pitchFamily="34" charset="-127"/>
              <a:ea typeface="넥슨 풋볼고딕 L" panose="020B0303000000000000" pitchFamily="34" charset="-127"/>
            </a:rPr>
            <a:t> </a:t>
          </a:r>
          <a:r>
            <a:rPr lang="en-US" altLang="ko-KR" sz="2100" kern="1200" dirty="0" smtClean="0">
              <a:latin typeface="넥슨 풋볼고딕 L" panose="020B0303000000000000" pitchFamily="34" charset="-127"/>
              <a:ea typeface="넥슨 풋볼고딕 L" panose="020B0303000000000000" pitchFamily="34" charset="-127"/>
            </a:rPr>
            <a:t>UDP</a:t>
          </a:r>
          <a:endParaRPr lang="ko-KR" altLang="en-US" sz="2100" kern="1200" dirty="0">
            <a:latin typeface="넥슨 풋볼고딕 L" panose="020B0303000000000000" pitchFamily="34" charset="-127"/>
            <a:ea typeface="넥슨 풋볼고딕 L" panose="020B0303000000000000" pitchFamily="34" charset="-127"/>
          </a:endParaRPr>
        </a:p>
      </dsp:txBody>
      <dsp:txXfrm>
        <a:off x="28186" y="176096"/>
        <a:ext cx="8071628" cy="521022"/>
      </dsp:txXfrm>
    </dsp:sp>
    <dsp:sp modelId="{FE0D00C7-DFF0-4620-A4CD-00A406393E6C}">
      <dsp:nvSpPr>
        <dsp:cNvPr id="0" name=""/>
        <dsp:cNvSpPr/>
      </dsp:nvSpPr>
      <dsp:spPr>
        <a:xfrm>
          <a:off x="0" y="723888"/>
          <a:ext cx="8128000"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latinLnBrk="1">
            <a:lnSpc>
              <a:spcPct val="90000"/>
            </a:lnSpc>
            <a:spcBef>
              <a:spcPct val="0"/>
            </a:spcBef>
            <a:spcAft>
              <a:spcPct val="20000"/>
            </a:spcAft>
            <a:buChar char="••"/>
          </a:pPr>
          <a:r>
            <a:rPr lang="en-US" altLang="en-US" sz="1600" kern="1200" dirty="0" err="1" smtClean="0">
              <a:latin typeface="넥슨 풋볼고딕 L" panose="020B0303000000000000" pitchFamily="34" charset="-127"/>
              <a:ea typeface="넥슨 풋볼고딕 L" panose="020B0303000000000000" pitchFamily="34" charset="-127"/>
            </a:rPr>
            <a:t>CoAP</a:t>
          </a:r>
          <a:r>
            <a:rPr lang="ko-KR" altLang="en-US" sz="1600" kern="1200" dirty="0" smtClean="0">
              <a:latin typeface="넥슨 풋볼고딕 L" panose="020B0303000000000000" pitchFamily="34" charset="-127"/>
              <a:ea typeface="넥슨 풋볼고딕 L" panose="020B0303000000000000" pitchFamily="34" charset="-127"/>
            </a:rPr>
            <a:t>는 기본적으로</a:t>
          </a:r>
          <a:r>
            <a:rPr lang="en-US" altLang="en-US" sz="1600" kern="1200" dirty="0" smtClean="0">
              <a:latin typeface="넥슨 풋볼고딕 L" panose="020B0303000000000000" pitchFamily="34" charset="-127"/>
              <a:ea typeface="넥슨 풋볼고딕 L" panose="020B0303000000000000" pitchFamily="34" charset="-127"/>
            </a:rPr>
            <a:t>, </a:t>
          </a:r>
          <a:r>
            <a:rPr lang="ko-KR" altLang="en-US" sz="1600" kern="1200" dirty="0" smtClean="0">
              <a:latin typeface="넥슨 풋볼고딕 L" panose="020B0303000000000000" pitchFamily="34" charset="-127"/>
              <a:ea typeface="넥슨 풋볼고딕 L" panose="020B0303000000000000" pitchFamily="34" charset="-127"/>
            </a:rPr>
            <a:t>그리고 의도적으로 </a:t>
          </a:r>
          <a:r>
            <a:rPr lang="en-US" altLang="en-US" sz="1600" kern="1200" dirty="0" smtClean="0">
              <a:latin typeface="넥슨 풋볼고딕 L" panose="020B0303000000000000" pitchFamily="34" charset="-127"/>
              <a:ea typeface="넥슨 풋볼고딕 L" panose="020B0303000000000000" pitchFamily="34" charset="-127"/>
            </a:rPr>
            <a:t>TCP</a:t>
          </a:r>
          <a:r>
            <a:rPr lang="ko-KR" altLang="en-US" sz="1600" kern="1200" dirty="0" smtClean="0">
              <a:latin typeface="넥슨 풋볼고딕 L" panose="020B0303000000000000" pitchFamily="34" charset="-127"/>
              <a:ea typeface="넥슨 풋볼고딕 L" panose="020B0303000000000000" pitchFamily="34" charset="-127"/>
            </a:rPr>
            <a:t>보다 신뢰성이 낮은 </a:t>
          </a:r>
          <a:r>
            <a:rPr lang="en-US" altLang="en-US" sz="1600" kern="1200" dirty="0" smtClean="0">
              <a:latin typeface="넥슨 풋볼고딕 L" panose="020B0303000000000000" pitchFamily="34" charset="-127"/>
              <a:ea typeface="넥슨 풋볼고딕 L" panose="020B0303000000000000" pitchFamily="34" charset="-127"/>
            </a:rPr>
            <a:t>UDP</a:t>
          </a:r>
          <a:r>
            <a:rPr lang="ko-KR" altLang="en-US" sz="1600" kern="1200" dirty="0" smtClean="0">
              <a:latin typeface="넥슨 풋볼고딕 L" panose="020B0303000000000000" pitchFamily="34" charset="-127"/>
              <a:ea typeface="넥슨 풋볼고딕 L" panose="020B0303000000000000" pitchFamily="34" charset="-127"/>
            </a:rPr>
            <a:t>에서 실행되며</a:t>
          </a:r>
          <a:r>
            <a:rPr lang="en-US" altLang="en-US" sz="1600" kern="1200" dirty="0" smtClean="0">
              <a:latin typeface="넥슨 풋볼고딕 L" panose="020B0303000000000000" pitchFamily="34" charset="-127"/>
              <a:ea typeface="넥슨 풋볼고딕 L" panose="020B0303000000000000" pitchFamily="34" charset="-127"/>
            </a:rPr>
            <a:t>, </a:t>
          </a:r>
          <a:r>
            <a:rPr lang="ko-KR" altLang="en-US" sz="1600" kern="1200" dirty="0" smtClean="0">
              <a:latin typeface="넥슨 풋볼고딕 L" panose="020B0303000000000000" pitchFamily="34" charset="-127"/>
              <a:ea typeface="넥슨 풋볼고딕 L" panose="020B0303000000000000" pitchFamily="34" charset="-127"/>
            </a:rPr>
            <a:t>일관된 연결 대신 반복적 </a:t>
          </a:r>
          <a:r>
            <a:rPr lang="ko-KR" altLang="en-US" sz="1600" kern="1200" dirty="0" err="1" smtClean="0">
              <a:latin typeface="넥슨 풋볼고딕 L" panose="020B0303000000000000" pitchFamily="34" charset="-127"/>
              <a:ea typeface="넥슨 풋볼고딕 L" panose="020B0303000000000000" pitchFamily="34" charset="-127"/>
            </a:rPr>
            <a:t>메시징에</a:t>
          </a:r>
          <a:r>
            <a:rPr lang="ko-KR" altLang="en-US" sz="1600" kern="1200" dirty="0" smtClean="0">
              <a:latin typeface="넥슨 풋볼고딕 L" panose="020B0303000000000000" pitchFamily="34" charset="-127"/>
              <a:ea typeface="넥슨 풋볼고딕 L" panose="020B0303000000000000" pitchFamily="34" charset="-127"/>
            </a:rPr>
            <a:t> 의존해 신뢰성을 제공</a:t>
          </a:r>
          <a:endParaRPr lang="ko-KR" altLang="en-US" sz="1600" kern="1200" dirty="0">
            <a:latin typeface="넥슨 풋볼고딕 L" panose="020B0303000000000000" pitchFamily="34" charset="-127"/>
            <a:ea typeface="넥슨 풋볼고딕 L" panose="020B0303000000000000" pitchFamily="34" charset="-127"/>
          </a:endParaRPr>
        </a:p>
      </dsp:txBody>
      <dsp:txXfrm>
        <a:off x="0" y="723888"/>
        <a:ext cx="8128000" cy="597712"/>
      </dsp:txXfrm>
    </dsp:sp>
    <dsp:sp modelId="{73C0F30D-E28E-4E21-9D3E-9F1B344DED11}">
      <dsp:nvSpPr>
        <dsp:cNvPr id="0" name=""/>
        <dsp:cNvSpPr/>
      </dsp:nvSpPr>
      <dsp:spPr>
        <a:xfrm>
          <a:off x="0" y="1321601"/>
          <a:ext cx="8128000" cy="577394"/>
        </a:xfrm>
        <a:prstGeom prst="roundRect">
          <a:avLst/>
        </a:prstGeom>
        <a:solidFill>
          <a:srgbClr val="3FA9F5"/>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latinLnBrk="1">
            <a:lnSpc>
              <a:spcPct val="90000"/>
            </a:lnSpc>
            <a:spcBef>
              <a:spcPct val="0"/>
            </a:spcBef>
            <a:spcAft>
              <a:spcPct val="35000"/>
            </a:spcAft>
          </a:pPr>
          <a:r>
            <a:rPr lang="ko-KR" altLang="en-US" sz="2100" kern="1200" dirty="0" smtClean="0">
              <a:latin typeface="넥슨 풋볼고딕 L" panose="020B0303000000000000" pitchFamily="34" charset="-127"/>
              <a:ea typeface="넥슨 풋볼고딕 L" panose="020B0303000000000000" pitchFamily="34" charset="-127"/>
            </a:rPr>
            <a:t>멀티캐스트 지원</a:t>
          </a:r>
          <a:endParaRPr lang="ko-KR" altLang="en-US" sz="2100" kern="1200" dirty="0">
            <a:latin typeface="넥슨 풋볼고딕 L" panose="020B0303000000000000" pitchFamily="34" charset="-127"/>
            <a:ea typeface="넥슨 풋볼고딕 L" panose="020B0303000000000000" pitchFamily="34" charset="-127"/>
          </a:endParaRPr>
        </a:p>
      </dsp:txBody>
      <dsp:txXfrm>
        <a:off x="28186" y="1349787"/>
        <a:ext cx="8071628" cy="521022"/>
      </dsp:txXfrm>
    </dsp:sp>
    <dsp:sp modelId="{6953E73E-5DBC-4188-A80C-AB82C9AC814F}">
      <dsp:nvSpPr>
        <dsp:cNvPr id="0" name=""/>
        <dsp:cNvSpPr/>
      </dsp:nvSpPr>
      <dsp:spPr>
        <a:xfrm>
          <a:off x="0" y="1898996"/>
          <a:ext cx="81280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latinLnBrk="1">
            <a:lnSpc>
              <a:spcPct val="90000"/>
            </a:lnSpc>
            <a:spcBef>
              <a:spcPct val="0"/>
            </a:spcBef>
            <a:spcAft>
              <a:spcPct val="20000"/>
            </a:spcAft>
            <a:buChar char="••"/>
          </a:pPr>
          <a:r>
            <a:rPr lang="ko-KR" altLang="en-US" sz="1600" kern="1200" dirty="0" smtClean="0">
              <a:latin typeface="넥슨 풋볼고딕 L" panose="020B0303000000000000" pitchFamily="34" charset="-127"/>
              <a:ea typeface="넥슨 풋볼고딕 L" panose="020B0303000000000000" pitchFamily="34" charset="-127"/>
            </a:rPr>
            <a:t>일대다 또는 </a:t>
          </a:r>
          <a:r>
            <a:rPr lang="ko-KR" altLang="en-US" sz="1600" kern="1200" dirty="0" err="1" smtClean="0">
              <a:latin typeface="넥슨 풋볼고딕 L" panose="020B0303000000000000" pitchFamily="34" charset="-127"/>
              <a:ea typeface="넥슨 풋볼고딕 L" panose="020B0303000000000000" pitchFamily="34" charset="-127"/>
            </a:rPr>
            <a:t>다대다</a:t>
          </a:r>
          <a:r>
            <a:rPr lang="ko-KR" altLang="en-US" sz="1600" kern="1200" dirty="0" smtClean="0">
              <a:latin typeface="넥슨 풋볼고딕 L" panose="020B0303000000000000" pitchFamily="34" charset="-127"/>
              <a:ea typeface="넥슨 풋볼고딕 L" panose="020B0303000000000000" pitchFamily="34" charset="-127"/>
            </a:rPr>
            <a:t> 멀티캐스트 요구사항을 지원</a:t>
          </a:r>
          <a:endParaRPr lang="ko-KR" altLang="en-US" sz="1600" kern="1200" dirty="0">
            <a:latin typeface="넥슨 풋볼고딕 L" panose="020B0303000000000000" pitchFamily="34" charset="-127"/>
            <a:ea typeface="넥슨 풋볼고딕 L" panose="020B0303000000000000" pitchFamily="34" charset="-127"/>
          </a:endParaRPr>
        </a:p>
      </dsp:txBody>
      <dsp:txXfrm>
        <a:off x="0" y="1898996"/>
        <a:ext cx="8128000" cy="347760"/>
      </dsp:txXfrm>
    </dsp:sp>
    <dsp:sp modelId="{8999FEF3-7918-47C9-8C45-FCF6C0C41021}">
      <dsp:nvSpPr>
        <dsp:cNvPr id="0" name=""/>
        <dsp:cNvSpPr/>
      </dsp:nvSpPr>
      <dsp:spPr>
        <a:xfrm>
          <a:off x="0" y="2246756"/>
          <a:ext cx="8128000" cy="577394"/>
        </a:xfrm>
        <a:prstGeom prst="roundRect">
          <a:avLst/>
        </a:prstGeom>
        <a:solidFill>
          <a:srgbClr val="3FA9F5"/>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latinLnBrk="1">
            <a:lnSpc>
              <a:spcPct val="90000"/>
            </a:lnSpc>
            <a:spcBef>
              <a:spcPct val="0"/>
            </a:spcBef>
            <a:spcAft>
              <a:spcPct val="35000"/>
            </a:spcAft>
          </a:pPr>
          <a:r>
            <a:rPr lang="ko-KR" altLang="en-US" sz="2100" kern="1200" dirty="0" smtClean="0">
              <a:latin typeface="넥슨 풋볼고딕 L" panose="020B0303000000000000" pitchFamily="34" charset="-127"/>
              <a:ea typeface="넥슨 풋볼고딕 L" panose="020B0303000000000000" pitchFamily="34" charset="-127"/>
            </a:rPr>
            <a:t>보안</a:t>
          </a:r>
          <a:endParaRPr lang="ko-KR" altLang="en-US" sz="2100" kern="1200" dirty="0">
            <a:latin typeface="넥슨 풋볼고딕 L" panose="020B0303000000000000" pitchFamily="34" charset="-127"/>
            <a:ea typeface="넥슨 풋볼고딕 L" panose="020B0303000000000000" pitchFamily="34" charset="-127"/>
          </a:endParaRPr>
        </a:p>
      </dsp:txBody>
      <dsp:txXfrm>
        <a:off x="28186" y="2274942"/>
        <a:ext cx="8071628" cy="521022"/>
      </dsp:txXfrm>
    </dsp:sp>
    <dsp:sp modelId="{3D9D7DA6-212D-49E8-AFD0-58679A3AD97D}">
      <dsp:nvSpPr>
        <dsp:cNvPr id="0" name=""/>
        <dsp:cNvSpPr/>
      </dsp:nvSpPr>
      <dsp:spPr>
        <a:xfrm>
          <a:off x="0" y="2824151"/>
          <a:ext cx="81280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latinLnBrk="1">
            <a:lnSpc>
              <a:spcPct val="90000"/>
            </a:lnSpc>
            <a:spcBef>
              <a:spcPct val="0"/>
            </a:spcBef>
            <a:spcAft>
              <a:spcPct val="20000"/>
            </a:spcAft>
            <a:buChar char="••"/>
          </a:pPr>
          <a:r>
            <a:rPr lang="en-US" altLang="en-US" sz="1600" kern="1200" dirty="0" smtClean="0">
              <a:latin typeface="넥슨 풋볼고딕 L" panose="020B0303000000000000" pitchFamily="34" charset="-127"/>
              <a:ea typeface="넥슨 풋볼고딕 L" panose="020B0303000000000000" pitchFamily="34" charset="-127"/>
            </a:rPr>
            <a:t>TCP</a:t>
          </a:r>
          <a:r>
            <a:rPr lang="ko-KR" altLang="en-US" sz="1600" kern="1200" dirty="0" smtClean="0">
              <a:latin typeface="넥슨 풋볼고딕 L" panose="020B0303000000000000" pitchFamily="34" charset="-127"/>
              <a:ea typeface="넥슨 풋볼고딕 L" panose="020B0303000000000000" pitchFamily="34" charset="-127"/>
            </a:rPr>
            <a:t>와 마찬가지로 </a:t>
          </a:r>
          <a:r>
            <a:rPr lang="en-US" altLang="en-US" sz="1600" kern="1200" dirty="0" smtClean="0">
              <a:latin typeface="넥슨 풋볼고딕 L" panose="020B0303000000000000" pitchFamily="34" charset="-127"/>
              <a:ea typeface="넥슨 풋볼고딕 L" panose="020B0303000000000000" pitchFamily="34" charset="-127"/>
            </a:rPr>
            <a:t>UDP</a:t>
          </a:r>
          <a:r>
            <a:rPr lang="ko-KR" altLang="en-US" sz="1600" kern="1200" dirty="0" smtClean="0">
              <a:latin typeface="넥슨 풋볼고딕 L" panose="020B0303000000000000" pitchFamily="34" charset="-127"/>
              <a:ea typeface="넥슨 풋볼고딕 L" panose="020B0303000000000000" pitchFamily="34" charset="-127"/>
            </a:rPr>
            <a:t>는 암호화되지 않지만 </a:t>
          </a:r>
          <a:r>
            <a:rPr lang="en-US" altLang="en-US" sz="1600" kern="1200" dirty="0" smtClean="0">
              <a:latin typeface="넥슨 풋볼고딕 L" panose="020B0303000000000000" pitchFamily="34" charset="-127"/>
              <a:ea typeface="넥슨 풋볼고딕 L" panose="020B0303000000000000" pitchFamily="34" charset="-127"/>
            </a:rPr>
            <a:t>DTLS</a:t>
          </a:r>
          <a:r>
            <a:rPr lang="ko-KR" altLang="en-US" sz="1600" kern="1200" dirty="0" smtClean="0">
              <a:latin typeface="넥슨 풋볼고딕 L" panose="020B0303000000000000" pitchFamily="34" charset="-127"/>
              <a:ea typeface="넥슨 풋볼고딕 L" panose="020B0303000000000000" pitchFamily="34" charset="-127"/>
            </a:rPr>
            <a:t>를 이용할 수 있으며</a:t>
          </a:r>
          <a:r>
            <a:rPr lang="en-US" altLang="en-US" sz="1600" kern="1200" dirty="0" smtClean="0">
              <a:latin typeface="넥슨 풋볼고딕 L" panose="020B0303000000000000" pitchFamily="34" charset="-127"/>
              <a:ea typeface="넥슨 풋볼고딕 L" panose="020B0303000000000000" pitchFamily="34" charset="-127"/>
            </a:rPr>
            <a:t>, </a:t>
          </a:r>
          <a:r>
            <a:rPr lang="ko-KR" altLang="en-US" sz="1600" kern="1200" dirty="0" smtClean="0">
              <a:latin typeface="넥슨 풋볼고딕 L" panose="020B0303000000000000" pitchFamily="34" charset="-127"/>
              <a:ea typeface="넥슨 풋볼고딕 L" panose="020B0303000000000000" pitchFamily="34" charset="-127"/>
            </a:rPr>
            <a:t>이를 이용해 보안을 강화</a:t>
          </a:r>
          <a:endParaRPr lang="ko-KR" altLang="en-US" sz="1600" kern="1200" dirty="0">
            <a:latin typeface="넥슨 풋볼고딕 L" panose="020B0303000000000000" pitchFamily="34" charset="-127"/>
            <a:ea typeface="넥슨 풋볼고딕 L" panose="020B0303000000000000" pitchFamily="34" charset="-127"/>
          </a:endParaRPr>
        </a:p>
      </dsp:txBody>
      <dsp:txXfrm>
        <a:off x="0" y="2824151"/>
        <a:ext cx="8128000" cy="347760"/>
      </dsp:txXfrm>
    </dsp:sp>
    <dsp:sp modelId="{AC2305B5-0D4B-4CA5-AFDC-39F2CEF60107}">
      <dsp:nvSpPr>
        <dsp:cNvPr id="0" name=""/>
        <dsp:cNvSpPr/>
      </dsp:nvSpPr>
      <dsp:spPr>
        <a:xfrm>
          <a:off x="0" y="3171911"/>
          <a:ext cx="8128000" cy="577394"/>
        </a:xfrm>
        <a:prstGeom prst="roundRect">
          <a:avLst/>
        </a:prstGeom>
        <a:solidFill>
          <a:srgbClr val="3FA9F5"/>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latinLnBrk="1">
            <a:lnSpc>
              <a:spcPct val="90000"/>
            </a:lnSpc>
            <a:spcBef>
              <a:spcPct val="0"/>
            </a:spcBef>
            <a:spcAft>
              <a:spcPct val="35000"/>
            </a:spcAft>
          </a:pPr>
          <a:r>
            <a:rPr lang="ko-KR" altLang="en-US" sz="2100" kern="1200" dirty="0" smtClean="0">
              <a:latin typeface="넥슨 풋볼고딕 L" panose="020B0303000000000000" pitchFamily="34" charset="-127"/>
              <a:ea typeface="넥슨 풋볼고딕 L" panose="020B0303000000000000" pitchFamily="34" charset="-127"/>
            </a:rPr>
            <a:t>리소스 </a:t>
          </a:r>
          <a:r>
            <a:rPr lang="en-US" altLang="en-US" sz="2100" kern="1200" dirty="0" smtClean="0">
              <a:latin typeface="넥슨 풋볼고딕 L" panose="020B0303000000000000" pitchFamily="34" charset="-127"/>
              <a:ea typeface="넥슨 풋볼고딕 L" panose="020B0303000000000000" pitchFamily="34" charset="-127"/>
            </a:rPr>
            <a:t>&amp; </a:t>
          </a:r>
          <a:r>
            <a:rPr lang="ko-KR" altLang="en-US" sz="2100" kern="1200" dirty="0" smtClean="0">
              <a:latin typeface="넥슨 풋볼고딕 L" panose="020B0303000000000000" pitchFamily="34" charset="-127"/>
              <a:ea typeface="넥슨 풋볼고딕 L" panose="020B0303000000000000" pitchFamily="34" charset="-127"/>
            </a:rPr>
            <a:t>서비스 검색</a:t>
          </a:r>
          <a:endParaRPr lang="ko-KR" altLang="en-US" sz="2100" kern="1200" dirty="0">
            <a:latin typeface="넥슨 풋볼고딕 L" panose="020B0303000000000000" pitchFamily="34" charset="-127"/>
            <a:ea typeface="넥슨 풋볼고딕 L" panose="020B0303000000000000" pitchFamily="34" charset="-127"/>
          </a:endParaRPr>
        </a:p>
      </dsp:txBody>
      <dsp:txXfrm>
        <a:off x="28186" y="3200097"/>
        <a:ext cx="8071628" cy="521022"/>
      </dsp:txXfrm>
    </dsp:sp>
    <dsp:sp modelId="{AD97CA9D-533A-4DBD-B052-082400A3D781}">
      <dsp:nvSpPr>
        <dsp:cNvPr id="0" name=""/>
        <dsp:cNvSpPr/>
      </dsp:nvSpPr>
      <dsp:spPr>
        <a:xfrm>
          <a:off x="0" y="3749306"/>
          <a:ext cx="81280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latinLnBrk="1">
            <a:lnSpc>
              <a:spcPct val="90000"/>
            </a:lnSpc>
            <a:spcBef>
              <a:spcPct val="0"/>
            </a:spcBef>
            <a:spcAft>
              <a:spcPct val="20000"/>
            </a:spcAft>
            <a:buChar char="••"/>
          </a:pPr>
          <a:r>
            <a:rPr lang="en-US" altLang="en-US" sz="1600" kern="1200" dirty="0" err="1" smtClean="0">
              <a:latin typeface="넥슨 풋볼고딕 L" panose="020B0303000000000000" pitchFamily="34" charset="-127"/>
              <a:ea typeface="넥슨 풋볼고딕 L" panose="020B0303000000000000" pitchFamily="34" charset="-127"/>
            </a:rPr>
            <a:t>CoAP</a:t>
          </a:r>
          <a:r>
            <a:rPr lang="ko-KR" altLang="en-US" sz="1600" kern="1200" dirty="0" smtClean="0">
              <a:latin typeface="넥슨 풋볼고딕 L" panose="020B0303000000000000" pitchFamily="34" charset="-127"/>
              <a:ea typeface="넥슨 풋볼고딕 L" panose="020B0303000000000000" pitchFamily="34" charset="-127"/>
            </a:rPr>
            <a:t>는 </a:t>
          </a:r>
          <a:r>
            <a:rPr lang="en-US" altLang="en-US" sz="1600" kern="1200" dirty="0" smtClean="0">
              <a:latin typeface="넥슨 풋볼고딕 L" panose="020B0303000000000000" pitchFamily="34" charset="-127"/>
              <a:ea typeface="넥슨 풋볼고딕 L" panose="020B0303000000000000" pitchFamily="34" charset="-127"/>
            </a:rPr>
            <a:t>URI</a:t>
          </a:r>
          <a:r>
            <a:rPr lang="ko-KR" altLang="en-US" sz="1600" kern="1200" dirty="0" smtClean="0">
              <a:latin typeface="넥슨 풋볼고딕 L" panose="020B0303000000000000" pitchFamily="34" charset="-127"/>
              <a:ea typeface="넥슨 풋볼고딕 L" panose="020B0303000000000000" pitchFamily="34" charset="-127"/>
            </a:rPr>
            <a:t>를 사용하여 네트워크 </a:t>
          </a:r>
          <a:r>
            <a:rPr lang="ko-KR" altLang="en-US" sz="1600" kern="1200" dirty="0" err="1" smtClean="0">
              <a:latin typeface="넥슨 풋볼고딕 L" panose="020B0303000000000000" pitchFamily="34" charset="-127"/>
              <a:ea typeface="넥슨 풋볼고딕 L" panose="020B0303000000000000" pitchFamily="34" charset="-127"/>
            </a:rPr>
            <a:t>노드를</a:t>
          </a:r>
          <a:r>
            <a:rPr lang="ko-KR" altLang="en-US" sz="1600" kern="1200" dirty="0" smtClean="0">
              <a:latin typeface="넥슨 풋볼고딕 L" panose="020B0303000000000000" pitchFamily="34" charset="-127"/>
              <a:ea typeface="넥슨 풋볼고딕 L" panose="020B0303000000000000" pitchFamily="34" charset="-127"/>
            </a:rPr>
            <a:t> 위한 표준을 제시하고 상호작용을 기대</a:t>
          </a:r>
          <a:endParaRPr lang="ko-KR" altLang="en-US" sz="1600" kern="1200" dirty="0">
            <a:latin typeface="넥슨 풋볼고딕 L" panose="020B0303000000000000" pitchFamily="34" charset="-127"/>
            <a:ea typeface="넥슨 풋볼고딕 L" panose="020B0303000000000000" pitchFamily="34" charset="-127"/>
          </a:endParaRPr>
        </a:p>
      </dsp:txBody>
      <dsp:txXfrm>
        <a:off x="0" y="3749306"/>
        <a:ext cx="8128000" cy="347760"/>
      </dsp:txXfrm>
    </dsp:sp>
    <dsp:sp modelId="{8D439EA1-CD5A-4A41-855B-7437145651B2}">
      <dsp:nvSpPr>
        <dsp:cNvPr id="0" name=""/>
        <dsp:cNvSpPr/>
      </dsp:nvSpPr>
      <dsp:spPr>
        <a:xfrm>
          <a:off x="0" y="4097066"/>
          <a:ext cx="8128000" cy="577394"/>
        </a:xfrm>
        <a:prstGeom prst="roundRect">
          <a:avLst/>
        </a:prstGeom>
        <a:solidFill>
          <a:srgbClr val="3FA9F5"/>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latinLnBrk="1">
            <a:lnSpc>
              <a:spcPct val="90000"/>
            </a:lnSpc>
            <a:spcBef>
              <a:spcPct val="0"/>
            </a:spcBef>
            <a:spcAft>
              <a:spcPct val="35000"/>
            </a:spcAft>
          </a:pPr>
          <a:r>
            <a:rPr lang="ko-KR" altLang="en-US" sz="2100" kern="1200" smtClean="0">
              <a:latin typeface="넥슨 풋볼고딕 L" panose="020B0303000000000000" pitchFamily="34" charset="-127"/>
              <a:ea typeface="넥슨 풋볼고딕 L" panose="020B0303000000000000" pitchFamily="34" charset="-127"/>
            </a:rPr>
            <a:t>비동기식 통신</a:t>
          </a:r>
          <a:endParaRPr lang="ko-KR" altLang="en-US" sz="2100" kern="1200" dirty="0">
            <a:latin typeface="넥슨 풋볼고딕 L" panose="020B0303000000000000" pitchFamily="34" charset="-127"/>
            <a:ea typeface="넥슨 풋볼고딕 L" panose="020B0303000000000000" pitchFamily="34" charset="-127"/>
          </a:endParaRPr>
        </a:p>
      </dsp:txBody>
      <dsp:txXfrm>
        <a:off x="28186" y="4125252"/>
        <a:ext cx="8071628" cy="521022"/>
      </dsp:txXfrm>
    </dsp:sp>
    <dsp:sp modelId="{551B26E5-4526-49A3-B983-D32B1DAFF142}">
      <dsp:nvSpPr>
        <dsp:cNvPr id="0" name=""/>
        <dsp:cNvSpPr/>
      </dsp:nvSpPr>
      <dsp:spPr>
        <a:xfrm>
          <a:off x="0" y="4674460"/>
          <a:ext cx="8128000" cy="597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26670" rIns="149352" bIns="26670" numCol="1" spcCol="1270" anchor="t" anchorCtr="0">
          <a:noAutofit/>
        </a:bodyPr>
        <a:lstStyle/>
        <a:p>
          <a:pPr marL="171450" lvl="1" indent="-171450" algn="l" defTabSz="711200" latinLnBrk="1">
            <a:lnSpc>
              <a:spcPct val="90000"/>
            </a:lnSpc>
            <a:spcBef>
              <a:spcPct val="0"/>
            </a:spcBef>
            <a:spcAft>
              <a:spcPct val="20000"/>
            </a:spcAft>
            <a:buChar char="••"/>
          </a:pPr>
          <a:r>
            <a:rPr lang="en-US" altLang="en-US" sz="1600" kern="1200" dirty="0" err="1" smtClean="0">
              <a:latin typeface="넥슨 풋볼고딕 L" panose="020B0303000000000000" pitchFamily="34" charset="-127"/>
              <a:ea typeface="넥슨 풋볼고딕 L" panose="020B0303000000000000" pitchFamily="34" charset="-127"/>
            </a:rPr>
            <a:t>CoAP</a:t>
          </a:r>
          <a:r>
            <a:rPr lang="en-US" altLang="en-US" sz="1600" kern="1200" dirty="0" smtClean="0">
              <a:latin typeface="넥슨 풋볼고딕 L" panose="020B0303000000000000" pitchFamily="34" charset="-127"/>
              <a:ea typeface="넥슨 풋볼고딕 L" panose="020B0303000000000000" pitchFamily="34" charset="-127"/>
            </a:rPr>
            <a:t> </a:t>
          </a:r>
          <a:r>
            <a:rPr lang="ko-KR" altLang="en-US" sz="1600" kern="1200" dirty="0" smtClean="0">
              <a:latin typeface="넥슨 풋볼고딕 L" panose="020B0303000000000000" pitchFamily="34" charset="-127"/>
              <a:ea typeface="넥슨 풋볼고딕 L" panose="020B0303000000000000" pitchFamily="34" charset="-127"/>
            </a:rPr>
            <a:t>프로토콜 내에서 대부분의 메시지는 요청</a:t>
          </a:r>
          <a:r>
            <a:rPr lang="en-US" altLang="en-US" sz="1600" kern="1200" dirty="0" smtClean="0">
              <a:latin typeface="넥슨 풋볼고딕 L" panose="020B0303000000000000" pitchFamily="34" charset="-127"/>
              <a:ea typeface="넥슨 풋볼고딕 L" panose="020B0303000000000000" pitchFamily="34" charset="-127"/>
            </a:rPr>
            <a:t>/</a:t>
          </a:r>
          <a:r>
            <a:rPr lang="ko-KR" altLang="en-US" sz="1600" kern="1200" dirty="0" smtClean="0">
              <a:latin typeface="넥슨 풋볼고딕 L" panose="020B0303000000000000" pitchFamily="34" charset="-127"/>
              <a:ea typeface="넥슨 풋볼고딕 L" panose="020B0303000000000000" pitchFamily="34" charset="-127"/>
            </a:rPr>
            <a:t>보고 모델을 사용하여 송수신되지만</a:t>
          </a:r>
          <a:r>
            <a:rPr lang="en-US" altLang="en-US" sz="1600" kern="1200" dirty="0" smtClean="0">
              <a:latin typeface="넥슨 풋볼고딕 L" panose="020B0303000000000000" pitchFamily="34" charset="-127"/>
              <a:ea typeface="넥슨 풋볼고딕 L" panose="020B0303000000000000" pitchFamily="34" charset="-127"/>
            </a:rPr>
            <a:t>, </a:t>
          </a:r>
          <a:r>
            <a:rPr lang="ko-KR" altLang="en-US" sz="1600" kern="1200" dirty="0" err="1" smtClean="0">
              <a:latin typeface="넥슨 풋볼고딕 L" panose="020B0303000000000000" pitchFamily="34" charset="-127"/>
              <a:ea typeface="넥슨 풋볼고딕 L" panose="020B0303000000000000" pitchFamily="34" charset="-127"/>
            </a:rPr>
            <a:t>노드를</a:t>
          </a:r>
          <a:r>
            <a:rPr lang="ko-KR" altLang="en-US" sz="1600" kern="1200" dirty="0" smtClean="0">
              <a:latin typeface="넥슨 풋볼고딕 L" panose="020B0303000000000000" pitchFamily="34" charset="-127"/>
              <a:ea typeface="넥슨 풋볼고딕 L" panose="020B0303000000000000" pitchFamily="34" charset="-127"/>
            </a:rPr>
            <a:t> 조금 떨어뜨려놓을 수 있는 다른 동작 모드도</a:t>
          </a:r>
          <a:r>
            <a:rPr lang="en-US" altLang="ko-KR" sz="1600" kern="1200" dirty="0" smtClean="0">
              <a:latin typeface="넥슨 풋볼고딕 L" panose="020B0303000000000000" pitchFamily="34" charset="-127"/>
              <a:ea typeface="넥슨 풋볼고딕 L" panose="020B0303000000000000" pitchFamily="34" charset="-127"/>
            </a:rPr>
            <a:t> </a:t>
          </a:r>
          <a:r>
            <a:rPr lang="ko-KR" altLang="en-US" sz="1600" kern="1200" dirty="0" smtClean="0">
              <a:latin typeface="넥슨 풋볼고딕 L" panose="020B0303000000000000" pitchFamily="34" charset="-127"/>
              <a:ea typeface="넥슨 풋볼고딕 L" panose="020B0303000000000000" pitchFamily="34" charset="-127"/>
            </a:rPr>
            <a:t>존재</a:t>
          </a:r>
          <a:endParaRPr lang="ko-KR" altLang="en-US" sz="1600" kern="1200" dirty="0">
            <a:latin typeface="넥슨 풋볼고딕 L" panose="020B0303000000000000" pitchFamily="34" charset="-127"/>
            <a:ea typeface="넥슨 풋볼고딕 L" panose="020B0303000000000000" pitchFamily="34" charset="-127"/>
          </a:endParaRPr>
        </a:p>
      </dsp:txBody>
      <dsp:txXfrm>
        <a:off x="0" y="4674460"/>
        <a:ext cx="8128000" cy="5977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lang="ko-KR" altLang="en-US"/>
            </a:pPr>
            <a:r>
              <a:rPr lang="ko-KR" altLang="en-US"/>
              <a:t/>
            </a: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lang="ko-KR" altLang="en-US"/>
            </a:pPr>
            <a:fld id="{2D599CE5-3553-4344-8C72-D3433DB004DD}" type="datetime1">
              <a:rPr lang="ko-KR" altLang="en-US"/>
              <a:pPr lvl="0">
                <a:defRPr lang="ko-KR" altLang="en-US"/>
              </a:pPr>
              <a:t>2016-12-22</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lang="ko-KR" altLang="en-US"/>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lang="ko-KR" altLang="en-US"/>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lang="ko-KR" altLang="en-US"/>
            </a:pPr>
            <a:fld id="{009E281C-9B85-4EBC-9032-49132D12DE3B}" type="slidenum">
              <a:rPr lang="ko-KR" altLang="en-US"/>
              <a:pPr lvl="0">
                <a:defRPr lang="ko-KR" altLang="en-US"/>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 Id="rId3" Type="http://schemas.openxmlformats.org/officeDocument/2006/relationships/hyperlink" Target="https://www.youtube.com/watch?v=17GtmwyvmWE#t=1620" TargetMode="Externa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 Id="rId3" Type="http://schemas.openxmlformats.org/officeDocument/2006/relationships/hyperlink" Target="http://www.ciokorea.com/column/29768#csidx493180cb88823598ee5e47695e590a1" TargetMode="Externa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marL="0" lvl="0" indent="0" algn="l" defTabSz="914400" eaLnBrk="1" latinLnBrk="1" hangingPunct="1">
              <a:lnSpc>
                <a:spcPct val="100000"/>
              </a:lnSpc>
              <a:spcBef>
                <a:spcPct val="0"/>
              </a:spcBef>
              <a:spcAft>
                <a:spcPct val="0"/>
              </a:spcAft>
              <a:buClrTx/>
              <a:buNone/>
              <a:defRPr lang="ko-KR"/>
            </a:pPr>
            <a:r>
              <a:rPr lang="en-US" altLang="ko-KR"/>
              <a:t>IoT</a:t>
            </a:r>
            <a:r>
              <a:rPr lang="ko-KR" altLang="en-US"/>
              <a:t>는 급격히 성장하는 유망 산업입니다</a:t>
            </a:r>
            <a:r>
              <a:rPr lang="en-US" altLang="ko-KR"/>
              <a:t>. </a:t>
            </a:r>
            <a:r>
              <a:rPr lang="ko-KR" altLang="en-US"/>
              <a:t>최근 국내외의 많은 연구 단체</a:t>
            </a:r>
            <a:r>
              <a:rPr lang="en-US" altLang="ko-KR"/>
              <a:t>, </a:t>
            </a:r>
            <a:r>
              <a:rPr lang="ko-KR" altLang="en-US"/>
              <a:t>산업체 등에서 다양한 사물이 인터넷을 통해 연결하여 지능적인 서비스를 제공 하는 </a:t>
            </a:r>
            <a:r>
              <a:rPr lang="en-US" altLang="ko-KR"/>
              <a:t>IoT(Internet of Things) </a:t>
            </a:r>
            <a:r>
              <a:rPr lang="ko-KR" altLang="en-US"/>
              <a:t>연구를 활발히 진행하고 있습니다</a:t>
            </a:r>
            <a:r>
              <a:rPr lang="en-US" altLang="ko-KR"/>
              <a:t>. IoT </a:t>
            </a:r>
            <a:r>
              <a:rPr lang="ko-KR" altLang="en-US"/>
              <a:t>기술을 이용하여 각 사물이 서비스를 제공할 수 있으며</a:t>
            </a:r>
            <a:r>
              <a:rPr lang="en-US" altLang="ko-KR"/>
              <a:t>, </a:t>
            </a:r>
            <a:r>
              <a:rPr lang="ko-KR" altLang="en-US"/>
              <a:t>주변의 사물과 연동을 통하여 통합된 서비스를 생성할 수 있습니다</a:t>
            </a:r>
            <a:r>
              <a:rPr lang="en-US" altLang="ko-KR"/>
              <a:t>. </a:t>
            </a:r>
            <a:r>
              <a:rPr lang="ko-KR" altLang="en-US"/>
              <a:t>현재 </a:t>
            </a:r>
            <a:r>
              <a:rPr lang="en-US" altLang="ko-KR"/>
              <a:t>IoT </a:t>
            </a:r>
            <a:r>
              <a:rPr lang="ko-KR" altLang="en-US"/>
              <a:t>기술은 스마트 홈</a:t>
            </a:r>
            <a:r>
              <a:rPr lang="en-US" altLang="ko-KR"/>
              <a:t>, </a:t>
            </a:r>
            <a:r>
              <a:rPr lang="ko-KR" altLang="en-US"/>
              <a:t>스마트 공장</a:t>
            </a:r>
            <a:r>
              <a:rPr lang="en-US" altLang="ko-KR"/>
              <a:t>, </a:t>
            </a:r>
            <a:r>
              <a:rPr lang="ko-KR" altLang="en-US"/>
              <a:t>스마트 시티 등에 응용되고 있습니다</a:t>
            </a:r>
            <a:r>
              <a:rPr lang="en-US" altLang="ko-KR"/>
              <a:t>.</a:t>
            </a:r>
            <a:endParaRPr lang="en-US" altLang="ko-KR"/>
          </a:p>
          <a:p>
            <a:pPr lvl="0">
              <a:defRPr lang="ko-KR"/>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3</a:t>
            </a:fld>
            <a:endParaRPr lang="ko-KR" altLang="en-US"/>
          </a:p>
        </p:txBody>
      </p:sp>
    </p:spTree>
  </p:cSld>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16</a:t>
            </a:fld>
            <a:endParaRPr lang="ko-KR" altLang="en-US"/>
          </a:p>
        </p:txBody>
      </p:sp>
    </p:spTree>
  </p:cSld>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17</a:t>
            </a:fld>
            <a:endParaRPr lang="ko-KR" altLang="en-US"/>
          </a:p>
        </p:txBody>
      </p:sp>
    </p:spTree>
  </p:cSld>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18</a:t>
            </a:fld>
            <a:endParaRPr lang="ko-KR" altLang="en-US"/>
          </a:p>
        </p:txBody>
      </p:sp>
    </p:spTree>
  </p:cSld>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19</a:t>
            </a:fld>
            <a:endParaRPr lang="ko-KR" altLang="en-US"/>
          </a:p>
        </p:txBody>
      </p:sp>
    </p:spTree>
  </p:cSld>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논문 참고</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11</a:t>
            </a:fld>
            <a:endParaRPr lang="ko-KR" altLang="en-US"/>
          </a:p>
        </p:txBody>
      </p:sp>
    </p:spTree>
  </p:cSld>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a:t>사용자는 웹 client에 키워드를 입력하여 웹 서버를 통하여 등록한 IoT 노드의 정보를 수신한다. 다</a:t>
            </a:r>
            <a:endParaRPr lang="ko-KR" altLang="en-US"/>
          </a:p>
          <a:p>
            <a:pPr>
              <a:defRPr lang="ko-KR" altLang="en-US"/>
            </a:pPr>
            <a:r>
              <a:rPr lang="ko-KR" altLang="en-US"/>
              <a:t>음 정보를 확인하고 해당 IoT 노드의 센서나 구동체를</a:t>
            </a:r>
            <a:endParaRPr lang="ko-KR" altLang="en-US"/>
          </a:p>
          <a:p>
            <a:pPr>
              <a:defRPr lang="ko-KR" altLang="en-US"/>
            </a:pPr>
            <a:r>
              <a:rPr lang="ko-KR" altLang="en-US"/>
              <a:t>제어한다.</a:t>
            </a: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09E281C-9B85-4EBC-9032-49132D12DE3B}" type="slidenum">
              <a:rPr lang="en-US" altLang="en-US"/>
              <a:pPr lvl="0">
                <a:defRPr lang="ko-KR" altLang="en-US"/>
              </a:pPr>
              <a:t>25</a:t>
            </a:fld>
            <a:endParaRPr lang="en-US" altLang="en-US"/>
          </a:p>
        </p:txBody>
      </p:sp>
    </p:spTree>
  </p:cSld>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marL="0" lvl="0" indent="0" algn="l" defTabSz="914400" eaLnBrk="1" latinLnBrk="1" hangingPunct="1">
              <a:lnSpc>
                <a:spcPct val="100000"/>
              </a:lnSpc>
              <a:spcBef>
                <a:spcPct val="0"/>
              </a:spcBef>
              <a:spcAft>
                <a:spcPct val="0"/>
              </a:spcAft>
              <a:buClrTx/>
              <a:buNone/>
              <a:defRPr lang="ko-KR"/>
            </a:pPr>
            <a:r>
              <a:rPr lang="ko-KR" altLang="en-US"/>
              <a:t>정보 기술 연구 및 자문회사 가트너가 </a:t>
            </a:r>
            <a:r>
              <a:rPr lang="en-US" altLang="ko-KR"/>
              <a:t>2013</a:t>
            </a:r>
            <a:r>
              <a:rPr lang="ko-KR" altLang="en-US"/>
              <a:t>년 </a:t>
            </a:r>
            <a:r>
              <a:rPr lang="en-US" altLang="ko-KR"/>
              <a:t>12</a:t>
            </a:r>
            <a:r>
              <a:rPr lang="ko-KR" altLang="en-US"/>
              <a:t>월에 발표한 보고서에 따르면 이런 사물인터넷</a:t>
            </a:r>
            <a:r>
              <a:rPr lang="en-US" altLang="ko-KR"/>
              <a:t> </a:t>
            </a:r>
            <a:r>
              <a:rPr lang="ko-KR" altLang="en-US"/>
              <a:t>기기 시장이 </a:t>
            </a:r>
            <a:r>
              <a:rPr lang="en-US" altLang="ko-KR"/>
              <a:t>2009</a:t>
            </a:r>
            <a:r>
              <a:rPr lang="ko-KR" altLang="en-US"/>
              <a:t>년 </a:t>
            </a:r>
            <a:r>
              <a:rPr lang="en-US" altLang="ko-KR"/>
              <a:t>9,466</a:t>
            </a:r>
            <a:r>
              <a:rPr lang="ko-KR" altLang="en-US"/>
              <a:t>억원에서 </a:t>
            </a:r>
            <a:r>
              <a:rPr lang="en-US" altLang="ko-KR"/>
              <a:t>2020</a:t>
            </a:r>
            <a:r>
              <a:rPr lang="ko-KR" altLang="en-US"/>
              <a:t>년에는 약 </a:t>
            </a:r>
            <a:r>
              <a:rPr lang="en-US" altLang="ko-KR"/>
              <a:t>30</a:t>
            </a:r>
            <a:r>
              <a:rPr lang="ko-KR" altLang="en-US"/>
              <a:t>배 증가한 </a:t>
            </a:r>
            <a:r>
              <a:rPr lang="en-US" altLang="ko-KR"/>
              <a:t>27</a:t>
            </a:r>
            <a:r>
              <a:rPr lang="ko-KR" altLang="en-US"/>
              <a:t>조 </a:t>
            </a:r>
            <a:r>
              <a:rPr lang="en-US" altLang="ko-KR"/>
              <a:t>3000</a:t>
            </a:r>
            <a:r>
              <a:rPr lang="ko-KR" altLang="en-US"/>
              <a:t>억원에 이를 것이라고 합니다</a:t>
            </a:r>
            <a:r>
              <a:rPr lang="en-US" altLang="ko-KR"/>
              <a:t>. </a:t>
            </a:r>
            <a:r>
              <a:rPr lang="ko-KR" altLang="en-US"/>
              <a:t>또 사물 인터넷을 통한 경제적 수익이 </a:t>
            </a:r>
            <a:r>
              <a:rPr lang="en-US" altLang="ko-KR"/>
              <a:t>1</a:t>
            </a:r>
            <a:r>
              <a:rPr lang="ko-KR" altLang="en-US"/>
              <a:t>조 </a:t>
            </a:r>
            <a:r>
              <a:rPr lang="en-US" altLang="ko-KR"/>
              <a:t>9000</a:t>
            </a:r>
            <a:r>
              <a:rPr lang="ko-KR" altLang="en-US"/>
              <a:t>억 불에 달할 것으로 예측하고 있습니다</a:t>
            </a:r>
            <a:r>
              <a:rPr lang="en-US" altLang="ko-KR"/>
              <a:t>.</a:t>
            </a:r>
            <a:endParaRPr lang="en-US" altLang="ko-KR"/>
          </a:p>
          <a:p>
            <a:pPr marL="0" lvl="0" indent="0" algn="l" defTabSz="914400" eaLnBrk="1" latinLnBrk="1" hangingPunct="1">
              <a:lnSpc>
                <a:spcPct val="100000"/>
              </a:lnSpc>
              <a:spcBef>
                <a:spcPct val="0"/>
              </a:spcBef>
              <a:spcAft>
                <a:spcPct val="0"/>
              </a:spcAft>
              <a:buClrTx/>
              <a:buNone/>
              <a:defRPr lang="ko-KR"/>
            </a:pPr>
            <a:r>
              <a:rPr lang="ko-KR" altLang="en-US"/>
              <a:t>이 보고서 뿐만 아니라 각종 리서치 기관에서 사물 인터넷의 폭발적인 증가를 예측하고 있습니다</a:t>
            </a:r>
            <a:r>
              <a:rPr lang="en-US" altLang="ko-KR"/>
              <a:t>. </a:t>
            </a:r>
            <a:r>
              <a:rPr lang="ko-KR" altLang="en-US"/>
              <a:t>최근 </a:t>
            </a:r>
            <a:r>
              <a:rPr lang="en-US" altLang="ko-KR"/>
              <a:t>IT</a:t>
            </a:r>
            <a:r>
              <a:rPr lang="ko-KR" altLang="en-US"/>
              <a:t>업계의 가장 큰 이슈가 사물인터넷이라는 점에는 누구도 의심하지 않을 것입니다</a:t>
            </a:r>
            <a:r>
              <a:rPr lang="en-US" altLang="ko-KR"/>
              <a:t>. </a:t>
            </a:r>
            <a:endParaRPr lang="en-US" altLang="ko-KR"/>
          </a:p>
          <a:p>
            <a:pPr lvl="0">
              <a:defRPr lang="ko-KR"/>
            </a:pPr>
            <a:r>
              <a:rPr lang="ko-KR" altLang="en-US"/>
              <a:t>가트너 보고서에 의하면 </a:t>
            </a:r>
            <a:r>
              <a:rPr lang="en-US" altLang="ko-KR"/>
              <a:t>2020</a:t>
            </a:r>
            <a:r>
              <a:rPr lang="ko-KR" altLang="en-US"/>
              <a:t>년에는 이 사물 인터넷 기술을 사용하는 사물의 개수가 </a:t>
            </a:r>
            <a:r>
              <a:rPr lang="en-US" altLang="ko-KR"/>
              <a:t>260</a:t>
            </a:r>
            <a:r>
              <a:rPr lang="ko-KR" altLang="en-US"/>
              <a:t>억 개에 이를 것이라고 합니다</a:t>
            </a:r>
            <a:r>
              <a:rPr lang="en-US" altLang="ko-KR"/>
              <a:t>. </a:t>
            </a:r>
            <a:r>
              <a:rPr lang="ko-KR" altLang="en-US"/>
              <a:t>하지만 여기에는 문제점이 있는데요</a:t>
            </a:r>
            <a:r>
              <a:rPr lang="en-US" altLang="ko-KR"/>
              <a:t>.</a:t>
            </a:r>
            <a:endParaRPr lang="en-US" altLang="ko-KR"/>
          </a:p>
          <a:p>
            <a:pPr lvl="0">
              <a:defRPr lang="ko-KR"/>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4</a:t>
            </a:fld>
            <a:endParaRPr lang="ko-KR" altLang="en-US"/>
          </a:p>
        </p:txBody>
      </p:sp>
    </p:spTree>
  </p:cSld>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현재 인터넷에 접속하기 위해서 대부분의 장치들이 </a:t>
            </a:r>
            <a:r>
              <a:rPr lang="en-US" altLang="ko-KR"/>
              <a:t>IPv4 </a:t>
            </a:r>
            <a:r>
              <a:rPr lang="ko-KR" altLang="en-US"/>
              <a:t>주소를 이용하고 있다는 것입니다</a:t>
            </a:r>
            <a:r>
              <a:rPr lang="en-US" altLang="ko-KR"/>
              <a:t>.</a:t>
            </a:r>
            <a:endParaRPr lang="en-US" altLang="ko-KR"/>
          </a:p>
          <a:p>
            <a:pPr lvl="0">
              <a:defRPr lang="ko-KR" altLang="en-US"/>
            </a:pPr>
            <a:r>
              <a:rPr lang="en-US" altLang="ko-KR"/>
              <a:t>IPv4 </a:t>
            </a:r>
            <a:r>
              <a:rPr lang="ko-KR" altLang="en-US"/>
              <a:t>주소체계는 약 </a:t>
            </a:r>
            <a:r>
              <a:rPr lang="en-US" altLang="ko-KR"/>
              <a:t>43</a:t>
            </a:r>
            <a:r>
              <a:rPr lang="ko-KR" altLang="en-US"/>
              <a:t>억 개의 주소를 만들어서 활용할 수 있지만 대부분의 주소는 빠른 속도로 소비되어 고갈된 상태입니다</a:t>
            </a:r>
            <a:r>
              <a:rPr lang="en-US" altLang="ko-KR"/>
              <a:t>. </a:t>
            </a:r>
            <a:r>
              <a:rPr lang="ko-KR" altLang="en-US"/>
              <a:t>인터넷에 접속된 컴퓨터는 기하급수적인 속도로 증가하고 있고 모자라는 주소를 더 많은 네트워크에 할당하기 위해 </a:t>
            </a:r>
            <a:r>
              <a:rPr lang="en-US" altLang="ko-KR"/>
              <a:t>NAT(Network Address Translation) </a:t>
            </a:r>
            <a:r>
              <a:rPr lang="ko-KR" altLang="en-US"/>
              <a:t>따위의 일시적인 할당 같은 주소 재활용 기술을 통해 보완되고 있지만 이조차도 부족해지고 있는 실정입니다</a:t>
            </a:r>
            <a:r>
              <a:rPr lang="en-US" altLang="ko-KR"/>
              <a:t>. </a:t>
            </a:r>
            <a:r>
              <a:rPr lang="ko-KR" altLang="en-US"/>
              <a:t>또 이로 인해 네트워크 프래그멘테이션</a:t>
            </a:r>
            <a:r>
              <a:rPr lang="en-US" altLang="ko-KR"/>
              <a:t>(Network Fragmentation)</a:t>
            </a:r>
            <a:r>
              <a:rPr lang="ko-KR" altLang="en-US"/>
              <a:t>이 지속적으로 증가하여 라우터에 많은 부담을 주고 있습니다</a:t>
            </a:r>
            <a:r>
              <a:rPr lang="en-US" altLang="ko-KR"/>
              <a:t>.</a:t>
            </a:r>
            <a:endParaRPr lang="en-US" altLang="ko-KR"/>
          </a:p>
          <a:p>
            <a:pPr lvl="0">
              <a:defRPr lang="ko-KR" altLang="en-US"/>
            </a:pPr>
            <a:r>
              <a:rPr lang="ko-KR" altLang="en-US"/>
              <a:t>위의 표에 나타난 </a:t>
            </a:r>
            <a:r>
              <a:rPr lang="en-US" altLang="ko-KR"/>
              <a:t>IPv4 </a:t>
            </a:r>
            <a:r>
              <a:rPr lang="ko-KR" altLang="en-US"/>
              <a:t>주소 할당 현황을 봐 주세요</a:t>
            </a:r>
            <a:r>
              <a:rPr lang="en-US" altLang="ko-KR"/>
              <a:t>.</a:t>
            </a:r>
            <a:r>
              <a:rPr lang="ko-KR" altLang="en-US"/>
              <a:t> </a:t>
            </a:r>
            <a:r>
              <a:rPr lang="en-US" altLang="ko-KR"/>
              <a:t>2016</a:t>
            </a:r>
            <a:r>
              <a:rPr lang="ko-KR" altLang="en-US"/>
              <a:t>년 현재 </a:t>
            </a:r>
            <a:r>
              <a:rPr lang="en-US" altLang="ko-KR"/>
              <a:t>IPv4 </a:t>
            </a:r>
            <a:r>
              <a:rPr lang="ko-KR" altLang="en-US"/>
              <a:t>주소의 </a:t>
            </a:r>
            <a:r>
              <a:rPr lang="en-US" altLang="ko-KR"/>
              <a:t>1.5%</a:t>
            </a:r>
            <a:r>
              <a:rPr lang="ko-KR" altLang="en-US"/>
              <a:t>만이 할당되지 않은 채 남아 있지만</a:t>
            </a:r>
            <a:r>
              <a:rPr lang="en-US" altLang="ko-KR"/>
              <a:t>, </a:t>
            </a:r>
            <a:r>
              <a:rPr lang="ko-KR" altLang="en-US"/>
              <a:t>사물인터넷 시대가 도래하면서 기존의 사물은 물론 앞으로 새로 만들어질 디바이스의 수는 지금 모바일 디바이스의 수천</a:t>
            </a:r>
            <a:r>
              <a:rPr lang="en-US" altLang="ko-KR"/>
              <a:t>, </a:t>
            </a:r>
            <a:r>
              <a:rPr lang="ko-KR" altLang="en-US"/>
              <a:t>수만배에 이를 것으로 예측되고 있습니다</a:t>
            </a:r>
            <a:r>
              <a:rPr lang="en-US" altLang="ko-KR"/>
              <a:t>. </a:t>
            </a:r>
            <a:r>
              <a:rPr lang="ko-KR" altLang="en-US"/>
              <a:t>이 같은 이유로 </a:t>
            </a:r>
            <a:r>
              <a:rPr lang="en-US" altLang="ko-KR"/>
              <a:t>IPv6 </a:t>
            </a:r>
            <a:r>
              <a:rPr lang="ko-KR" altLang="en-US"/>
              <a:t>의 적극적인 활용은 거의 불을 보듯 뻔한 일입니다</a:t>
            </a:r>
            <a:r>
              <a:rPr lang="en-US" altLang="ko-KR"/>
              <a:t>.</a:t>
            </a:r>
            <a:endParaRPr lang="en-US" altLang="ko-KR"/>
          </a:p>
          <a:p>
            <a:pPr lvl="0">
              <a:defRPr lang="ko-KR" altLang="en-US"/>
            </a:pPr>
            <a:endParaRPr lang="ko-KR" altLang="en-US"/>
          </a:p>
          <a:p>
            <a:pPr lvl="0">
              <a:defRPr lang="ko-KR" altLang="en-US"/>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5</a:t>
            </a:fld>
            <a:endParaRPr lang="ko-KR" altLang="en-US"/>
          </a:p>
        </p:txBody>
      </p:sp>
    </p:spTree>
  </p:cSld>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ko-KR" altLang="en-US"/>
              <a:t>우선 </a:t>
            </a:r>
            <a:r>
              <a:rPr lang="en-US" altLang="ko-KR"/>
              <a:t>IPv6</a:t>
            </a:r>
            <a:r>
              <a:rPr lang="ko-KR" altLang="en-US"/>
              <a:t>에 대해 설명하자면</a:t>
            </a:r>
            <a:r>
              <a:rPr lang="en-US" altLang="ko-KR"/>
              <a:t>, </a:t>
            </a:r>
            <a:r>
              <a:rPr lang="ko-KR" altLang="en-US"/>
              <a:t>현재 우리나라를 비롯해 세계 주요국가에서는 </a:t>
            </a:r>
            <a:r>
              <a:rPr lang="en-US" altLang="ko-KR"/>
              <a:t>1981</a:t>
            </a:r>
            <a:r>
              <a:rPr lang="ko-KR" altLang="en-US"/>
              <a:t>년 개발된 </a:t>
            </a:r>
            <a:r>
              <a:rPr lang="en-US" altLang="ko-KR"/>
              <a:t>IPv4 </a:t>
            </a:r>
            <a:r>
              <a:rPr lang="ko-KR" altLang="en-US"/>
              <a:t>인터넷 주소체계를 사용하고 있습니다</a:t>
            </a:r>
            <a:r>
              <a:rPr lang="en-US" altLang="ko-KR"/>
              <a:t>. IPv4</a:t>
            </a:r>
            <a:r>
              <a:rPr lang="ko-KR" altLang="en-US"/>
              <a:t>는 </a:t>
            </a:r>
            <a:r>
              <a:rPr lang="en-US" altLang="ko-KR"/>
              <a:t>43</a:t>
            </a:r>
            <a:r>
              <a:rPr lang="ko-KR" altLang="en-US"/>
              <a:t>억개의 주소를 사용할 수 있지만</a:t>
            </a:r>
            <a:r>
              <a:rPr lang="en-US" altLang="ko-KR"/>
              <a:t>, </a:t>
            </a:r>
            <a:r>
              <a:rPr lang="ko-KR" altLang="en-US"/>
              <a:t>인터넷 서비스가 전 세계적으로 확산되면서 이미 바닥을 드러내고 있는 상황입니다</a:t>
            </a:r>
            <a:r>
              <a:rPr lang="en-US" altLang="ko-KR"/>
              <a:t>. ​</a:t>
            </a:r>
            <a:r>
              <a:rPr lang="ko-KR" altLang="en-US"/>
              <a:t>이를 해결하기 위해 나온 새로운 인터넷 주소체계가 </a:t>
            </a:r>
            <a:r>
              <a:rPr lang="en-US" altLang="ko-KR"/>
              <a:t>IPv6</a:t>
            </a:r>
            <a:r>
              <a:rPr lang="ko-KR" altLang="en-US"/>
              <a:t>입니다</a:t>
            </a:r>
            <a:r>
              <a:rPr lang="en-US" altLang="ko-KR"/>
              <a:t>.</a:t>
            </a:r>
            <a:r>
              <a:rPr lang="ko-KR" altLang="en-US"/>
              <a:t> </a:t>
            </a:r>
            <a:r>
              <a:rPr lang="en-US" altLang="ko-KR"/>
              <a:t>IPv6</a:t>
            </a:r>
            <a:r>
              <a:rPr lang="ko-KR" altLang="en-US"/>
              <a:t>에서 생성할 수 있는 주소는 </a:t>
            </a:r>
            <a:r>
              <a:rPr lang="en-US" altLang="ko-KR"/>
              <a:t>43</a:t>
            </a:r>
            <a:r>
              <a:rPr lang="ko-KR" altLang="en-US"/>
              <a:t>억의 네 제곱으로 사실상 무한대로 할당 받을 수 있습니다</a:t>
            </a:r>
            <a:r>
              <a:rPr lang="en-US" altLang="ko-KR"/>
              <a:t>.</a:t>
            </a:r>
            <a:endParaRPr lang="en-US" altLang="ko-KR"/>
          </a:p>
          <a:p>
            <a:pPr lvl="0">
              <a:defRPr lang="ko-KR" altLang="en-US"/>
            </a:pPr>
            <a:r>
              <a:rPr lang="en-US" altLang="ko-KR"/>
              <a:t>IoT </a:t>
            </a:r>
            <a:r>
              <a:rPr lang="ko-KR" altLang="en-US"/>
              <a:t>단말기에 할당해 줄 </a:t>
            </a:r>
            <a:r>
              <a:rPr lang="en-US" altLang="ko-KR"/>
              <a:t>IPv4 </a:t>
            </a:r>
            <a:r>
              <a:rPr lang="ko-KR" altLang="en-US"/>
              <a:t>주소는 고갈된 상태고 사설 </a:t>
            </a:r>
            <a:r>
              <a:rPr lang="en-US" altLang="ko-KR"/>
              <a:t>IP </a:t>
            </a:r>
            <a:r>
              <a:rPr lang="ko-KR" altLang="en-US"/>
              <a:t>주소를 공인 </a:t>
            </a:r>
            <a:r>
              <a:rPr lang="en-US" altLang="ko-KR"/>
              <a:t>IP </a:t>
            </a:r>
            <a:r>
              <a:rPr lang="ko-KR" altLang="en-US"/>
              <a:t>주소로 바꾸는 </a:t>
            </a:r>
            <a:r>
              <a:rPr lang="en-US" altLang="ko-KR"/>
              <a:t>NAT </a:t>
            </a:r>
            <a:r>
              <a:rPr lang="ko-KR" altLang="en-US"/>
              <a:t>기술도 </a:t>
            </a:r>
            <a:r>
              <a:rPr lang="en-US" altLang="ko-KR"/>
              <a:t>IoT</a:t>
            </a:r>
            <a:r>
              <a:rPr lang="ko-KR" altLang="en-US"/>
              <a:t>에서는 제약이 있습니다</a:t>
            </a:r>
            <a:r>
              <a:rPr lang="en-US" altLang="ko-KR"/>
              <a:t>. </a:t>
            </a:r>
            <a:r>
              <a:rPr lang="ko-KR" altLang="en-US"/>
              <a:t>단말기의 폭발적인 증가를 위해 </a:t>
            </a:r>
            <a:r>
              <a:rPr lang="en-US" altLang="ko-KR"/>
              <a:t>IPv6 </a:t>
            </a:r>
            <a:r>
              <a:rPr lang="ko-KR" altLang="en-US"/>
              <a:t>전환은 필수적입니다</a:t>
            </a:r>
            <a:r>
              <a:rPr lang="en-US" altLang="ko-KR"/>
              <a:t>.</a:t>
            </a:r>
            <a:endParaRPr lang="en-US" altLang="ko-KR"/>
          </a:p>
          <a:p>
            <a:pPr lvl="0">
              <a:defRPr lang="ko-KR" altLang="en-US"/>
            </a:pPr>
            <a:endParaRPr lang="en-US" altLang="ko-KR"/>
          </a:p>
          <a:p>
            <a:pPr lvl="0">
              <a:defRPr lang="ko-KR" altLang="en-US"/>
            </a:pPr>
            <a:endParaRPr lang="en-US" altLang="ko-KR"/>
          </a:p>
          <a:p>
            <a:pPr lvl="0">
              <a:defRPr lang="ko-KR" altLang="en-US"/>
            </a:pPr>
            <a:r>
              <a:rPr lang="en-US" altLang="ko-KR" sz="1200" b="1" i="0" kern="1200">
                <a:solidFill>
                  <a:schemeClr val="tx1"/>
                </a:solidFill>
                <a:latin typeface="+mn-lt"/>
                <a:ea typeface="+mn-ea"/>
                <a:cs typeface="+mn-cs"/>
              </a:rPr>
              <a:t>3. </a:t>
            </a:r>
            <a:r>
              <a:rPr lang="ko-KR" altLang="en-US" sz="1200" b="1" i="0" kern="1200">
                <a:solidFill>
                  <a:schemeClr val="tx1"/>
                </a:solidFill>
                <a:latin typeface="+mn-lt"/>
                <a:ea typeface="+mn-ea"/>
                <a:cs typeface="+mn-cs"/>
              </a:rPr>
              <a:t>사이버보안 위협을 크게 경감할 수 있는 </a:t>
            </a:r>
            <a:r>
              <a:rPr lang="en-US" altLang="ko-KR" sz="1200" b="1" i="0" kern="1200">
                <a:solidFill>
                  <a:schemeClr val="tx1"/>
                </a:solidFill>
                <a:latin typeface="+mn-lt"/>
                <a:ea typeface="+mn-ea"/>
                <a:cs typeface="+mn-cs"/>
              </a:rPr>
              <a:t>IPv6</a:t>
            </a:r>
            <a:br>
              <a:rPr lang="ko-KR" altLang="en-US"/>
            </a:br>
            <a:r>
              <a:rPr lang="ko-KR" altLang="en-US" sz="1200" b="0" i="0" kern="1200">
                <a:solidFill>
                  <a:schemeClr val="tx1"/>
                </a:solidFill>
                <a:latin typeface="+mn-lt"/>
                <a:ea typeface="+mn-ea"/>
                <a:cs typeface="+mn-cs"/>
              </a:rPr>
              <a:t>간단하고 명확한 장점이다</a:t>
            </a:r>
            <a:r>
              <a:rPr lang="en-US" altLang="ko-KR" sz="1200" b="0" i="0" kern="1200">
                <a:solidFill>
                  <a:schemeClr val="tx1"/>
                </a:solidFill>
                <a:latin typeface="+mn-lt"/>
                <a:ea typeface="+mn-ea"/>
                <a:cs typeface="+mn-cs"/>
              </a:rPr>
              <a:t>. IPv4</a:t>
            </a:r>
            <a:r>
              <a:rPr lang="ko-KR" altLang="en-US" sz="1200" b="0" i="0" kern="1200">
                <a:solidFill>
                  <a:schemeClr val="tx1"/>
                </a:solidFill>
                <a:latin typeface="+mn-lt"/>
                <a:ea typeface="+mn-ea"/>
                <a:cs typeface="+mn-cs"/>
              </a:rPr>
              <a:t>를 끄는 순간 </a:t>
            </a:r>
            <a:r>
              <a:rPr lang="en-US" altLang="ko-KR" sz="1200" b="0" i="0" kern="1200">
                <a:solidFill>
                  <a:schemeClr val="tx1"/>
                </a:solidFill>
                <a:latin typeface="+mn-lt"/>
                <a:ea typeface="+mn-ea"/>
                <a:cs typeface="+mn-cs"/>
              </a:rPr>
              <a:t>IPv4 </a:t>
            </a:r>
            <a:r>
              <a:rPr lang="ko-KR" altLang="en-US" sz="1200" b="0" i="0" kern="1200">
                <a:solidFill>
                  <a:schemeClr val="tx1"/>
                </a:solidFill>
                <a:latin typeface="+mn-lt"/>
                <a:ea typeface="+mn-ea"/>
                <a:cs typeface="+mn-cs"/>
              </a:rPr>
              <a:t>스택에 기반을 둔 글로벌 사이버공격과 보안 위협을 없앨 수 있다</a:t>
            </a:r>
            <a:r>
              <a:rPr lang="en-US" altLang="ko-KR" sz="1200" b="0" i="0" kern="1200">
                <a:solidFill>
                  <a:schemeClr val="tx1"/>
                </a:solidFill>
                <a:latin typeface="+mn-lt"/>
                <a:ea typeface="+mn-ea"/>
                <a:cs typeface="+mn-cs"/>
              </a:rPr>
              <a:t>. IPv4 </a:t>
            </a:r>
            <a:r>
              <a:rPr lang="ko-KR" altLang="en-US" sz="1200" b="0" i="0" kern="1200">
                <a:solidFill>
                  <a:schemeClr val="tx1"/>
                </a:solidFill>
                <a:latin typeface="+mn-lt"/>
                <a:ea typeface="+mn-ea"/>
                <a:cs typeface="+mn-cs"/>
              </a:rPr>
              <a:t>스택에서는 </a:t>
            </a:r>
            <a:r>
              <a:rPr lang="en-US" altLang="ko-KR" sz="1200" b="0" i="0" kern="1200">
                <a:solidFill>
                  <a:schemeClr val="tx1"/>
                </a:solidFill>
                <a:latin typeface="+mn-lt"/>
                <a:ea typeface="+mn-ea"/>
                <a:cs typeface="+mn-cs"/>
              </a:rPr>
              <a:t>'</a:t>
            </a:r>
            <a:r>
              <a:rPr lang="ko-KR" altLang="en-US" sz="1200" b="0" i="0" kern="1200">
                <a:solidFill>
                  <a:schemeClr val="tx1"/>
                </a:solidFill>
                <a:latin typeface="+mn-lt"/>
                <a:ea typeface="+mn-ea"/>
                <a:cs typeface="+mn-cs"/>
              </a:rPr>
              <a:t>적</a:t>
            </a:r>
            <a:r>
              <a:rPr lang="en-US" altLang="ko-KR" sz="1200" b="0" i="0" kern="1200">
                <a:solidFill>
                  <a:schemeClr val="tx1"/>
                </a:solidFill>
                <a:latin typeface="+mn-lt"/>
                <a:ea typeface="+mn-ea"/>
                <a:cs typeface="+mn-cs"/>
              </a:rPr>
              <a:t>'</a:t>
            </a:r>
            <a:r>
              <a:rPr lang="ko-KR" altLang="en-US" sz="1200" b="0" i="0" kern="1200">
                <a:solidFill>
                  <a:schemeClr val="tx1"/>
                </a:solidFill>
                <a:latin typeface="+mn-lt"/>
                <a:ea typeface="+mn-ea"/>
                <a:cs typeface="+mn-cs"/>
              </a:rPr>
              <a:t>과의 전투에서 사실한 패했다고 평가해도 무방하다</a:t>
            </a:r>
            <a:r>
              <a:rPr lang="en-US" altLang="ko-KR" sz="1200" b="0" i="0" kern="1200">
                <a:solidFill>
                  <a:schemeClr val="tx1"/>
                </a:solidFill>
                <a:latin typeface="+mn-lt"/>
                <a:ea typeface="+mn-ea"/>
                <a:cs typeface="+mn-cs"/>
              </a:rPr>
              <a:t>. </a:t>
            </a:r>
            <a:r>
              <a:rPr lang="ko-KR" altLang="en-US" sz="1200" b="0" i="0" kern="1200">
                <a:solidFill>
                  <a:schemeClr val="tx1"/>
                </a:solidFill>
                <a:latin typeface="+mn-lt"/>
                <a:ea typeface="+mn-ea"/>
                <a:cs typeface="+mn-cs"/>
              </a:rPr>
              <a:t>그러나 </a:t>
            </a:r>
            <a:r>
              <a:rPr lang="en-US" altLang="ko-KR" sz="1200" b="0" i="0" kern="1200">
                <a:solidFill>
                  <a:schemeClr val="tx1"/>
                </a:solidFill>
                <a:latin typeface="+mn-lt"/>
                <a:ea typeface="+mn-ea"/>
                <a:cs typeface="+mn-cs"/>
              </a:rPr>
              <a:t>IPv6 </a:t>
            </a:r>
            <a:r>
              <a:rPr lang="ko-KR" altLang="en-US" sz="1200" b="0" i="0" kern="1200">
                <a:solidFill>
                  <a:schemeClr val="tx1"/>
                </a:solidFill>
                <a:latin typeface="+mn-lt"/>
                <a:ea typeface="+mn-ea"/>
                <a:cs typeface="+mn-cs"/>
              </a:rPr>
              <a:t>스택에서는 이길 기회가 남아있다</a:t>
            </a:r>
            <a:r>
              <a:rPr lang="en-US" altLang="ko-KR" sz="1200" b="0" i="0" kern="1200">
                <a:solidFill>
                  <a:schemeClr val="tx1"/>
                </a:solidFill>
                <a:latin typeface="+mn-lt"/>
                <a:ea typeface="+mn-ea"/>
                <a:cs typeface="+mn-cs"/>
              </a:rPr>
              <a:t>. </a:t>
            </a:r>
            <a:r>
              <a:rPr lang="ko-KR" altLang="en-US" sz="1200" b="0" i="0" kern="1200">
                <a:solidFill>
                  <a:schemeClr val="tx1"/>
                </a:solidFill>
                <a:latin typeface="+mn-lt"/>
                <a:ea typeface="+mn-ea"/>
                <a:cs typeface="+mn-cs"/>
              </a:rPr>
              <a:t>전쟁에서 우세한 입지를 차지할 기회를 갖게 될 것이다</a:t>
            </a:r>
            <a:r>
              <a:rPr lang="en-US" altLang="ko-KR" sz="1200" b="0" i="0" kern="1200">
                <a:solidFill>
                  <a:schemeClr val="tx1"/>
                </a:solidFill>
                <a:latin typeface="+mn-lt"/>
                <a:ea typeface="+mn-ea"/>
                <a:cs typeface="+mn-cs"/>
              </a:rPr>
              <a:t>.</a:t>
            </a:r>
            <a:br>
              <a:rPr lang="ko-KR" altLang="en-US"/>
            </a:br>
            <a:br>
              <a:rPr lang="ko-KR" altLang="en-US"/>
            </a:br>
            <a:r>
              <a:rPr lang="en-US" altLang="ko-KR" sz="1200" b="1" i="0" kern="1200">
                <a:solidFill>
                  <a:schemeClr val="tx1"/>
                </a:solidFill>
                <a:latin typeface="+mn-lt"/>
                <a:ea typeface="+mn-ea"/>
                <a:cs typeface="+mn-cs"/>
              </a:rPr>
              <a:t>4. </a:t>
            </a:r>
            <a:r>
              <a:rPr lang="ko-KR" altLang="en-US" sz="1200" b="1" i="0" kern="1200">
                <a:solidFill>
                  <a:schemeClr val="tx1"/>
                </a:solidFill>
                <a:latin typeface="+mn-lt"/>
                <a:ea typeface="+mn-ea"/>
                <a:cs typeface="+mn-cs"/>
              </a:rPr>
              <a:t>인터넷 </a:t>
            </a:r>
            <a:r>
              <a:rPr lang="en-US" altLang="ko-KR" sz="1200" b="1" i="0" kern="1200">
                <a:solidFill>
                  <a:schemeClr val="tx1"/>
                </a:solidFill>
                <a:latin typeface="+mn-lt"/>
                <a:ea typeface="+mn-ea"/>
                <a:cs typeface="+mn-cs"/>
              </a:rPr>
              <a:t>'</a:t>
            </a:r>
            <a:r>
              <a:rPr lang="ko-KR" altLang="en-US" sz="1200" b="1" i="0" kern="1200">
                <a:solidFill>
                  <a:schemeClr val="tx1"/>
                </a:solidFill>
                <a:latin typeface="+mn-lt"/>
                <a:ea typeface="+mn-ea"/>
                <a:cs typeface="+mn-cs"/>
              </a:rPr>
              <a:t>베타 버전</a:t>
            </a:r>
            <a:r>
              <a:rPr lang="en-US" altLang="ko-KR" sz="1200" b="1" i="0" kern="1200">
                <a:solidFill>
                  <a:schemeClr val="tx1"/>
                </a:solidFill>
                <a:latin typeface="+mn-lt"/>
                <a:ea typeface="+mn-ea"/>
                <a:cs typeface="+mn-cs"/>
              </a:rPr>
              <a:t>'</a:t>
            </a:r>
            <a:r>
              <a:rPr lang="ko-KR" altLang="en-US" sz="1200" b="1" i="0" kern="1200">
                <a:solidFill>
                  <a:schemeClr val="tx1"/>
                </a:solidFill>
                <a:latin typeface="+mn-lt"/>
                <a:ea typeface="+mn-ea"/>
                <a:cs typeface="+mn-cs"/>
              </a:rPr>
              <a:t>에 불과한 </a:t>
            </a:r>
            <a:r>
              <a:rPr lang="en-US" altLang="ko-KR" sz="1200" b="1" i="0" kern="1200">
                <a:solidFill>
                  <a:schemeClr val="tx1"/>
                </a:solidFill>
                <a:latin typeface="+mn-lt"/>
                <a:ea typeface="+mn-ea"/>
                <a:cs typeface="+mn-cs"/>
              </a:rPr>
              <a:t>IPv4</a:t>
            </a:r>
            <a:br>
              <a:rPr lang="ko-KR" altLang="en-US"/>
            </a:br>
            <a:r>
              <a:rPr lang="ko-KR" altLang="en-US" sz="1200" b="0" i="0" kern="1200">
                <a:solidFill>
                  <a:schemeClr val="tx1"/>
                </a:solidFill>
                <a:latin typeface="+mn-lt"/>
                <a:ea typeface="+mn-ea"/>
                <a:cs typeface="+mn-cs"/>
              </a:rPr>
              <a:t>인터넷의 </a:t>
            </a:r>
            <a:r>
              <a:rPr lang="en-US" altLang="ko-KR" sz="1200" b="0" i="0" kern="1200">
                <a:solidFill>
                  <a:schemeClr val="tx1"/>
                </a:solidFill>
                <a:latin typeface="+mn-lt"/>
                <a:ea typeface="+mn-ea"/>
                <a:cs typeface="+mn-cs"/>
              </a:rPr>
              <a:t>'</a:t>
            </a:r>
            <a:r>
              <a:rPr lang="ko-KR" altLang="en-US" sz="1200" b="0" i="0" kern="1200">
                <a:solidFill>
                  <a:schemeClr val="tx1"/>
                </a:solidFill>
                <a:latin typeface="+mn-lt"/>
                <a:ea typeface="+mn-ea"/>
                <a:cs typeface="+mn-cs"/>
              </a:rPr>
              <a:t>아버지</a:t>
            </a:r>
            <a:r>
              <a:rPr lang="en-US" altLang="ko-KR" sz="1200" b="0" i="0" kern="1200">
                <a:solidFill>
                  <a:schemeClr val="tx1"/>
                </a:solidFill>
                <a:latin typeface="+mn-lt"/>
                <a:ea typeface="+mn-ea"/>
                <a:cs typeface="+mn-cs"/>
              </a:rPr>
              <a:t>' </a:t>
            </a:r>
            <a:r>
              <a:rPr lang="ko-KR" altLang="en-US" sz="1200" b="0" i="0" kern="1200">
                <a:solidFill>
                  <a:schemeClr val="tx1"/>
                </a:solidFill>
                <a:latin typeface="+mn-lt"/>
                <a:ea typeface="+mn-ea"/>
                <a:cs typeface="+mn-cs"/>
              </a:rPr>
              <a:t>중 한 명으로 </a:t>
            </a:r>
            <a:r>
              <a:rPr lang="en-US" altLang="ko-KR" sz="1200" b="0" i="0" kern="1200">
                <a:solidFill>
                  <a:schemeClr val="tx1"/>
                </a:solidFill>
                <a:latin typeface="+mn-lt"/>
                <a:ea typeface="+mn-ea"/>
                <a:cs typeface="+mn-cs"/>
              </a:rPr>
              <a:t>TCP/IP </a:t>
            </a:r>
            <a:r>
              <a:rPr lang="ko-KR" altLang="en-US" sz="1200" b="0" i="0" kern="1200">
                <a:solidFill>
                  <a:schemeClr val="tx1"/>
                </a:solidFill>
                <a:latin typeface="+mn-lt"/>
                <a:ea typeface="+mn-ea"/>
                <a:cs typeface="+mn-cs"/>
              </a:rPr>
              <a:t>프로토콜을 공동 개발한 </a:t>
            </a:r>
            <a:r>
              <a:rPr lang="ko-KR" altLang="en-US" sz="1200" b="0" i="0" kern="1200">
                <a:solidFill>
                  <a:schemeClr val="tx1"/>
                </a:solidFill>
                <a:latin typeface="+mn-lt"/>
                <a:ea typeface="+mn-ea"/>
                <a:cs typeface="+mn-cs"/>
                <a:hlinkClick r:id="rId3"/>
              </a:rPr>
              <a:t>빈트 서프</a:t>
            </a:r>
            <a:r>
              <a:rPr lang="en-US" altLang="ko-KR" sz="1200" b="0" i="0" kern="1200">
                <a:solidFill>
                  <a:schemeClr val="tx1"/>
                </a:solidFill>
                <a:latin typeface="+mn-lt"/>
                <a:ea typeface="+mn-ea"/>
                <a:cs typeface="+mn-cs"/>
                <a:hlinkClick r:id="rId3"/>
              </a:rPr>
              <a:t>(Vint Cerf)</a:t>
            </a:r>
            <a:r>
              <a:rPr lang="ko-KR" altLang="en-US" sz="1200" b="0" i="0" kern="1200">
                <a:solidFill>
                  <a:schemeClr val="tx1"/>
                </a:solidFill>
                <a:latin typeface="+mn-lt"/>
                <a:ea typeface="+mn-ea"/>
                <a:cs typeface="+mn-cs"/>
                <a:hlinkClick r:id="rId3"/>
              </a:rPr>
              <a:t>에 따르면</a:t>
            </a:r>
            <a:r>
              <a:rPr lang="en-US" altLang="ko-KR" sz="1200" b="0" i="0" kern="1200">
                <a:solidFill>
                  <a:schemeClr val="tx1"/>
                </a:solidFill>
                <a:latin typeface="+mn-lt"/>
                <a:ea typeface="+mn-ea"/>
                <a:cs typeface="+mn-cs"/>
              </a:rPr>
              <a:t>, IPv4</a:t>
            </a:r>
            <a:r>
              <a:rPr lang="ko-KR" altLang="en-US" sz="1200" b="0" i="0" kern="1200">
                <a:solidFill>
                  <a:schemeClr val="tx1"/>
                </a:solidFill>
                <a:latin typeface="+mn-lt"/>
                <a:ea typeface="+mn-ea"/>
                <a:cs typeface="+mn-cs"/>
              </a:rPr>
              <a:t>는 “시험판에 해당되는 인터넷”이었다</a:t>
            </a:r>
            <a:r>
              <a:rPr lang="en-US" altLang="ko-KR" sz="1200" b="0" i="0" kern="1200">
                <a:solidFill>
                  <a:schemeClr val="tx1"/>
                </a:solidFill>
                <a:latin typeface="+mn-lt"/>
                <a:ea typeface="+mn-ea"/>
                <a:cs typeface="+mn-cs"/>
              </a:rPr>
              <a:t>. </a:t>
            </a:r>
            <a:r>
              <a:rPr lang="ko-KR" altLang="en-US" sz="1200" b="0" i="0" kern="1200">
                <a:solidFill>
                  <a:schemeClr val="tx1"/>
                </a:solidFill>
                <a:latin typeface="+mn-lt"/>
                <a:ea typeface="+mn-ea"/>
                <a:cs typeface="+mn-cs"/>
              </a:rPr>
              <a:t>우리는 </a:t>
            </a:r>
            <a:r>
              <a:rPr lang="en-US" altLang="ko-KR" sz="1200" b="0" i="0" kern="1200">
                <a:solidFill>
                  <a:schemeClr val="tx1"/>
                </a:solidFill>
                <a:latin typeface="+mn-lt"/>
                <a:ea typeface="+mn-ea"/>
                <a:cs typeface="+mn-cs"/>
              </a:rPr>
              <a:t>1983</a:t>
            </a:r>
            <a:r>
              <a:rPr lang="ko-KR" altLang="en-US" sz="1200" b="0" i="0" kern="1200">
                <a:solidFill>
                  <a:schemeClr val="tx1"/>
                </a:solidFill>
                <a:latin typeface="+mn-lt"/>
                <a:ea typeface="+mn-ea"/>
                <a:cs typeface="+mn-cs"/>
              </a:rPr>
              <a:t>년부터 인터넷 프로토콜 </a:t>
            </a:r>
            <a:r>
              <a:rPr lang="en-US" altLang="ko-KR" sz="1200" b="0" i="0" kern="1200">
                <a:solidFill>
                  <a:schemeClr val="tx1"/>
                </a:solidFill>
                <a:latin typeface="+mn-lt"/>
                <a:ea typeface="+mn-ea"/>
                <a:cs typeface="+mn-cs"/>
              </a:rPr>
              <a:t>'</a:t>
            </a:r>
            <a:r>
              <a:rPr lang="ko-KR" altLang="en-US" sz="1200" b="0" i="0" kern="1200">
                <a:solidFill>
                  <a:schemeClr val="tx1"/>
                </a:solidFill>
                <a:latin typeface="+mn-lt"/>
                <a:ea typeface="+mn-ea"/>
                <a:cs typeface="+mn-cs"/>
              </a:rPr>
              <a:t>베타 버전</a:t>
            </a:r>
            <a:r>
              <a:rPr lang="en-US" altLang="ko-KR" sz="1200" b="0" i="0" kern="1200">
                <a:solidFill>
                  <a:schemeClr val="tx1"/>
                </a:solidFill>
                <a:latin typeface="+mn-lt"/>
                <a:ea typeface="+mn-ea"/>
                <a:cs typeface="+mn-cs"/>
              </a:rPr>
              <a:t>'</a:t>
            </a:r>
            <a:r>
              <a:rPr lang="ko-KR" altLang="en-US" sz="1200" b="0" i="0" kern="1200">
                <a:solidFill>
                  <a:schemeClr val="tx1"/>
                </a:solidFill>
                <a:latin typeface="+mn-lt"/>
                <a:ea typeface="+mn-ea"/>
                <a:cs typeface="+mn-cs"/>
              </a:rPr>
              <a:t>을 이용한 것이다</a:t>
            </a:r>
            <a:r>
              <a:rPr lang="en-US" altLang="ko-KR" sz="1200" b="0" i="0" kern="1200">
                <a:solidFill>
                  <a:schemeClr val="tx1"/>
                </a:solidFill>
                <a:latin typeface="+mn-lt"/>
                <a:ea typeface="+mn-ea"/>
                <a:cs typeface="+mn-cs"/>
              </a:rPr>
              <a:t>. </a:t>
            </a:r>
            <a:r>
              <a:rPr lang="ko-KR" altLang="en-US" sz="1200" b="0" i="0" kern="1200">
                <a:solidFill>
                  <a:schemeClr val="tx1"/>
                </a:solidFill>
                <a:latin typeface="+mn-lt"/>
                <a:ea typeface="+mn-ea"/>
                <a:cs typeface="+mn-cs"/>
              </a:rPr>
              <a:t>서프는 </a:t>
            </a:r>
            <a:r>
              <a:rPr lang="en-US" altLang="ko-KR" sz="1200" b="0" i="0" kern="1200">
                <a:solidFill>
                  <a:schemeClr val="tx1"/>
                </a:solidFill>
                <a:latin typeface="+mn-lt"/>
                <a:ea typeface="+mn-ea"/>
                <a:cs typeface="+mn-cs"/>
              </a:rPr>
              <a:t>IPv6</a:t>
            </a:r>
            <a:r>
              <a:rPr lang="ko-KR" altLang="en-US" sz="1200" b="0" i="0" kern="1200">
                <a:solidFill>
                  <a:schemeClr val="tx1"/>
                </a:solidFill>
                <a:latin typeface="+mn-lt"/>
                <a:ea typeface="+mn-ea"/>
                <a:cs typeface="+mn-cs"/>
              </a:rPr>
              <a:t>가 </a:t>
            </a:r>
            <a:r>
              <a:rPr lang="en-US" altLang="ko-KR" sz="1200" b="0" i="0" kern="1200">
                <a:solidFill>
                  <a:schemeClr val="tx1"/>
                </a:solidFill>
                <a:latin typeface="+mn-lt"/>
                <a:ea typeface="+mn-ea"/>
                <a:cs typeface="+mn-cs"/>
              </a:rPr>
              <a:t>21</a:t>
            </a:r>
            <a:r>
              <a:rPr lang="ko-KR" altLang="en-US" sz="1200" b="0" i="0" kern="1200">
                <a:solidFill>
                  <a:schemeClr val="tx1"/>
                </a:solidFill>
                <a:latin typeface="+mn-lt"/>
                <a:ea typeface="+mn-ea"/>
                <a:cs typeface="+mn-cs"/>
              </a:rPr>
              <a:t>세기의 인터넷 정식 버전이 될 것이라고 말했다</a:t>
            </a:r>
            <a:r>
              <a:rPr lang="en-US" altLang="ko-KR" sz="1200" b="0" i="0" kern="1200">
                <a:solidFill>
                  <a:schemeClr val="tx1"/>
                </a:solidFill>
                <a:latin typeface="+mn-lt"/>
                <a:ea typeface="+mn-ea"/>
                <a:cs typeface="+mn-cs"/>
              </a:rPr>
              <a:t>.</a:t>
            </a:r>
            <a:endParaRPr lang="en-US" altLang="ko-KR" sz="1200" b="0" i="0" kern="1200">
              <a:solidFill>
                <a:schemeClr val="tx1"/>
              </a:solidFill>
              <a:latin typeface="+mn-lt"/>
              <a:ea typeface="+mn-ea"/>
              <a:cs typeface="+mn-cs"/>
            </a:endParaRPr>
          </a:p>
          <a:p>
            <a:pPr lvl="0">
              <a:defRPr lang="ko-KR" altLang="en-US"/>
            </a:pPr>
            <a:endParaRPr lang="en-US" altLang="ko-KR"/>
          </a:p>
          <a:p>
            <a:pPr lvl="0">
              <a:defRPr lang="ko-KR" altLang="en-US"/>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6</a:t>
            </a:fld>
            <a:endParaRPr lang="ko-KR" altLang="en-US"/>
          </a:p>
        </p:txBody>
      </p:sp>
    </p:spTree>
  </p:cSld>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marL="0" indent="0" algn="l" defTabSz="914400" eaLnBrk="1" latinLnBrk="1" hangingPunct="1">
              <a:lnSpc>
                <a:spcPct val="100000"/>
              </a:lnSpc>
              <a:spcBef>
                <a:spcPct val="0"/>
              </a:spcBef>
              <a:spcAft>
                <a:spcPct val="0"/>
              </a:spcAft>
              <a:buClrTx/>
              <a:buNone/>
              <a:defRPr lang="ko-KR"/>
            </a:pPr>
            <a:r>
              <a:rPr lang="ko-KR" altLang="en-US"/>
              <a:t>□ </a:t>
            </a:r>
            <a:r>
              <a:rPr lang="en-US" altLang="ko-KR"/>
              <a:t>'11</a:t>
            </a:r>
            <a:r>
              <a:rPr lang="ko-KR" altLang="en-US"/>
              <a:t>년 </a:t>
            </a:r>
            <a:r>
              <a:rPr lang="en-US" altLang="ko-KR"/>
              <a:t>IPv4 </a:t>
            </a:r>
            <a:r>
              <a:rPr lang="ko-KR" altLang="en-US"/>
              <a:t>고갈 선언 이후 전세계 </a:t>
            </a:r>
            <a:r>
              <a:rPr lang="en-US" altLang="ko-KR"/>
              <a:t>IPv6 </a:t>
            </a:r>
            <a:r>
              <a:rPr lang="ko-KR" altLang="en-US"/>
              <a:t>트래픽 급증 </a:t>
            </a:r>
            <a:r>
              <a:rPr lang="en-US" altLang="ko-KR"/>
              <a:t>o '98</a:t>
            </a:r>
            <a:r>
              <a:rPr lang="ko-KR" altLang="en-US"/>
              <a:t>년 </a:t>
            </a:r>
            <a:r>
              <a:rPr lang="en-US" altLang="ko-KR"/>
              <a:t>IPv6 </a:t>
            </a:r>
            <a:r>
              <a:rPr lang="ko-KR" altLang="en-US"/>
              <a:t>주소가 표준으로 제정된 이후 </a:t>
            </a:r>
            <a:r>
              <a:rPr lang="en-US" altLang="ko-KR"/>
              <a:t>10</a:t>
            </a:r>
            <a:r>
              <a:rPr lang="ko-KR" altLang="en-US"/>
              <a:t>년간의 </a:t>
            </a:r>
            <a:r>
              <a:rPr lang="en-US" altLang="ko-KR"/>
              <a:t>IPv6 </a:t>
            </a:r>
            <a:r>
              <a:rPr lang="ko-KR" altLang="en-US"/>
              <a:t>트래픽 증가는 미미하였으나</a:t>
            </a:r>
            <a:r>
              <a:rPr lang="en-US" altLang="ko-KR"/>
              <a:t>, '11.2</a:t>
            </a:r>
            <a:r>
              <a:rPr lang="ko-KR" altLang="en-US"/>
              <a:t>월 </a:t>
            </a:r>
            <a:r>
              <a:rPr lang="en-US" altLang="ko-KR"/>
              <a:t>IPv4 </a:t>
            </a:r>
            <a:r>
              <a:rPr lang="ko-KR" altLang="en-US"/>
              <a:t>주소 고갈 선언 이후 트래픽 급증 </a:t>
            </a:r>
            <a:r>
              <a:rPr lang="en-US" altLang="ko-KR"/>
              <a:t>- IPv4 </a:t>
            </a:r>
            <a:r>
              <a:rPr lang="ko-KR" altLang="en-US"/>
              <a:t>주소 고갈 선언 이전인 </a:t>
            </a:r>
            <a:r>
              <a:rPr lang="en-US" altLang="ko-KR"/>
              <a:t>`11</a:t>
            </a:r>
            <a:r>
              <a:rPr lang="ko-KR" altLang="en-US"/>
              <a:t>년까지의 </a:t>
            </a:r>
            <a:r>
              <a:rPr lang="en-US" altLang="ko-KR"/>
              <a:t>IPv6 </a:t>
            </a:r>
            <a:r>
              <a:rPr lang="ko-KR" altLang="en-US"/>
              <a:t>트래픽은 </a:t>
            </a:r>
            <a:r>
              <a:rPr lang="en-US" altLang="ko-KR"/>
              <a:t>0.27%</a:t>
            </a:r>
            <a:r>
              <a:rPr lang="ko-KR" altLang="en-US"/>
              <a:t>에 불과했으나</a:t>
            </a:r>
            <a:r>
              <a:rPr lang="en-US" altLang="ko-KR"/>
              <a:t>, `13. 12</a:t>
            </a:r>
            <a:r>
              <a:rPr lang="ko-KR" altLang="en-US"/>
              <a:t>월 현재 </a:t>
            </a:r>
            <a:r>
              <a:rPr lang="en-US" altLang="ko-KR"/>
              <a:t>2.75%</a:t>
            </a:r>
            <a:r>
              <a:rPr lang="ko-KR" altLang="en-US"/>
              <a:t>로 급증함</a:t>
            </a:r>
            <a:endParaRPr lang="ko-KR" altLang="en-US"/>
          </a:p>
          <a:p>
            <a:pPr marL="0" indent="0" algn="l" defTabSz="914400" eaLnBrk="1" latinLnBrk="1" hangingPunct="1">
              <a:lnSpc>
                <a:spcPct val="100000"/>
              </a:lnSpc>
              <a:spcBef>
                <a:spcPct val="0"/>
              </a:spcBef>
              <a:spcAft>
                <a:spcPct val="0"/>
              </a:spcAft>
              <a:buClrTx/>
              <a:buNone/>
              <a:defRPr lang="ko-KR"/>
            </a:pPr>
            <a:endParaRPr lang="en-US" altLang="ko-KR"/>
          </a:p>
          <a:p>
            <a:pPr marL="0" indent="0" algn="l" defTabSz="914400" eaLnBrk="1" latinLnBrk="1" hangingPunct="1">
              <a:lnSpc>
                <a:spcPct val="100000"/>
              </a:lnSpc>
              <a:spcBef>
                <a:spcPct val="0"/>
              </a:spcBef>
              <a:spcAft>
                <a:spcPct val="0"/>
              </a:spcAft>
              <a:buClrTx/>
              <a:buNone/>
              <a:defRPr lang="ko-KR"/>
            </a:pPr>
            <a:br>
              <a:rPr lang="ko-KR" altLang="en-US"/>
            </a:br>
            <a:br>
              <a:rPr lang="ko-KR" altLang="en-US"/>
            </a:br>
            <a:r>
              <a:rPr lang="ko-KR" altLang="en-US" sz="1200" b="0" i="0" kern="1200">
                <a:solidFill>
                  <a:schemeClr val="tx1"/>
                </a:solidFill>
                <a:latin typeface="+mn-lt"/>
                <a:ea typeface="+mn-ea"/>
                <a:cs typeface="+mn-cs"/>
              </a:rPr>
              <a:t>원문보기</a:t>
            </a:r>
            <a:r>
              <a:rPr lang="en-US" altLang="ko-KR" sz="1200" b="0" i="0" kern="1200">
                <a:solidFill>
                  <a:schemeClr val="tx1"/>
                </a:solidFill>
                <a:latin typeface="+mn-lt"/>
                <a:ea typeface="+mn-ea"/>
                <a:cs typeface="+mn-cs"/>
              </a:rPr>
              <a:t>: </a:t>
            </a:r>
            <a:br>
              <a:rPr lang="ko-KR" altLang="en-US"/>
            </a:br>
            <a:r>
              <a:rPr lang="en-US" altLang="ko-KR" sz="1200" b="0" i="0" kern="1200">
                <a:solidFill>
                  <a:schemeClr val="tx1"/>
                </a:solidFill>
                <a:latin typeface="+mn-lt"/>
                <a:ea typeface="+mn-ea"/>
                <a:cs typeface="+mn-cs"/>
                <a:hlinkClick r:id="rId3"/>
              </a:rPr>
              <a:t>http://www.ciokorea.com/column/29768#csidx493180cb88823598ee5e47695e590a1 </a:t>
            </a:r>
            <a:endParaRPr lang="en-US" altLang="ko-KR" sz="1200" b="0" i="0" kern="1200">
              <a:solidFill>
                <a:schemeClr val="tx1"/>
              </a:solidFill>
              <a:latin typeface="+mn-lt"/>
              <a:ea typeface="+mn-ea"/>
              <a:cs typeface="+mn-cs"/>
            </a:endParaRPr>
          </a:p>
          <a:p>
            <a:pPr lvl="0">
              <a:defRPr lang="ko-KR"/>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7</a:t>
            </a:fld>
            <a:endParaRPr lang="ko-KR" altLang="en-US"/>
          </a:p>
        </p:txBody>
      </p:sp>
    </p:spTree>
  </p:cSld>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en-US" altLang="ko-KR"/>
              <a:t>o (</a:t>
            </a:r>
            <a:r>
              <a:rPr lang="ko-KR" altLang="en-US"/>
              <a:t>국제기구</a:t>
            </a:r>
            <a:r>
              <a:rPr lang="en-US" altLang="ko-KR"/>
              <a:t>) ISOC(Internet Society)</a:t>
            </a:r>
            <a:r>
              <a:rPr lang="ko-KR" altLang="en-US"/>
              <a:t>는 구글 등 </a:t>
            </a:r>
            <a:r>
              <a:rPr lang="en-US" altLang="ko-KR"/>
              <a:t>3,100</a:t>
            </a:r>
            <a:r>
              <a:rPr lang="ko-KR" altLang="en-US"/>
              <a:t>여개 업체가 참여하여 </a:t>
            </a:r>
            <a:r>
              <a:rPr lang="en-US" altLang="ko-KR"/>
              <a:t>IPv6 </a:t>
            </a:r>
            <a:r>
              <a:rPr lang="ko-KR" altLang="en-US"/>
              <a:t>상용서비스 시작을 알리는 </a:t>
            </a:r>
            <a:r>
              <a:rPr lang="en-US" altLang="ko-KR"/>
              <a:t>`World IPv6 Launch Day` </a:t>
            </a:r>
            <a:r>
              <a:rPr lang="ko-KR" altLang="en-US"/>
              <a:t>개최</a:t>
            </a:r>
            <a:r>
              <a:rPr lang="en-US" altLang="ko-KR"/>
              <a:t>('12.6</a:t>
            </a:r>
            <a:r>
              <a:rPr lang="ko-KR" altLang="en-US"/>
              <a:t>월</a:t>
            </a:r>
            <a:r>
              <a:rPr lang="en-US" altLang="ko-KR"/>
              <a:t>)</a:t>
            </a:r>
            <a:endParaRPr lang="en-US" altLang="ko-KR"/>
          </a:p>
          <a:p>
            <a:pPr lvl="0">
              <a:defRPr lang="ko-KR" altLang="en-US"/>
            </a:pPr>
            <a:r>
              <a:rPr lang="en-US" altLang="ko-KR"/>
              <a:t>IETF(</a:t>
            </a:r>
            <a:r>
              <a:rPr lang="ko-KR" altLang="en-US"/>
              <a:t>국제표준화기구</a:t>
            </a:r>
            <a:r>
              <a:rPr lang="en-US" altLang="ko-KR"/>
              <a:t>)</a:t>
            </a:r>
            <a:r>
              <a:rPr lang="ko-KR" altLang="en-US"/>
              <a:t>는 </a:t>
            </a:r>
            <a:r>
              <a:rPr lang="en-US" altLang="ko-KR"/>
              <a:t>IPv6 </a:t>
            </a:r>
            <a:r>
              <a:rPr lang="ko-KR" altLang="en-US"/>
              <a:t>도입을 위한 망 전환기술 및 운영상의 이슈를 발굴하여 지속적인 국제표준 추진</a:t>
            </a:r>
            <a:endParaRPr lang="ko-KR" altLang="en-US"/>
          </a:p>
          <a:p>
            <a:pPr lvl="0">
              <a:defRPr lang="ko-KR" altLang="en-US"/>
            </a:pPr>
            <a:r>
              <a:rPr lang="en-US" altLang="ko-KR"/>
              <a:t>o (</a:t>
            </a:r>
            <a:r>
              <a:rPr lang="ko-KR" altLang="en-US"/>
              <a:t>미국</a:t>
            </a:r>
            <a:r>
              <a:rPr lang="en-US" altLang="ko-KR"/>
              <a:t>) IPv4</a:t>
            </a:r>
            <a:r>
              <a:rPr lang="ko-KR" altLang="en-US"/>
              <a:t>주소 최다보유국이지만 </a:t>
            </a:r>
            <a:r>
              <a:rPr lang="en-US" altLang="ko-KR"/>
              <a:t>IPv6</a:t>
            </a:r>
            <a:r>
              <a:rPr lang="ko-KR" altLang="en-US"/>
              <a:t>에서도 종주국으로서의 위상 유지를 위해 공공부문 </a:t>
            </a:r>
            <a:r>
              <a:rPr lang="en-US" altLang="ko-KR"/>
              <a:t>IPv6 </a:t>
            </a:r>
            <a:r>
              <a:rPr lang="ko-KR" altLang="en-US"/>
              <a:t>전환 로드맵을 마련하여 적극 추진</a:t>
            </a:r>
            <a:endParaRPr lang="ko-KR" altLang="en-US"/>
          </a:p>
          <a:p>
            <a:pPr lvl="0">
              <a:defRPr lang="ko-KR" altLang="en-US"/>
            </a:pPr>
            <a:r>
              <a:rPr lang="en-US" altLang="ko-KR"/>
              <a:t>o (</a:t>
            </a:r>
            <a:r>
              <a:rPr lang="ko-KR" altLang="en-US"/>
              <a:t>일본</a:t>
            </a:r>
            <a:r>
              <a:rPr lang="en-US" altLang="ko-KR"/>
              <a:t>) '02</a:t>
            </a:r>
            <a:r>
              <a:rPr lang="ko-KR" altLang="en-US"/>
              <a:t>년 </a:t>
            </a:r>
            <a:r>
              <a:rPr lang="en-US" altLang="ko-KR"/>
              <a:t>IPv6 </a:t>
            </a:r>
            <a:r>
              <a:rPr lang="ko-KR" altLang="en-US"/>
              <a:t>장비를 취득한 전기통신사업자에게 법인세</a:t>
            </a:r>
            <a:r>
              <a:rPr lang="en-US" altLang="ko-KR"/>
              <a:t>(1</a:t>
            </a:r>
            <a:r>
              <a:rPr lang="ko-KR" altLang="en-US"/>
              <a:t>년간 라우터 취득가의 </a:t>
            </a:r>
            <a:r>
              <a:rPr lang="en-US" altLang="ko-KR"/>
              <a:t>12%) </a:t>
            </a:r>
            <a:r>
              <a:rPr lang="ko-KR" altLang="en-US"/>
              <a:t>감면을 추진하여 자발적인 </a:t>
            </a:r>
            <a:r>
              <a:rPr lang="en-US" altLang="ko-KR"/>
              <a:t>IPv6 </a:t>
            </a:r>
            <a:r>
              <a:rPr lang="ko-KR" altLang="en-US"/>
              <a:t>전환 유도</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8</a:t>
            </a:fld>
            <a:endParaRPr lang="ko-KR" altLang="en-US"/>
          </a:p>
        </p:txBody>
      </p:sp>
    </p:spTree>
  </p:cSld>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en-US" altLang="ko-KR"/>
              <a:t>http://www.hellot.net/new_hellot/magazine/magazine_read.html?code=205&amp;sub=001&amp;idx=27478</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10</a:t>
            </a:fld>
            <a:endParaRPr lang="ko-KR" altLang="en-US"/>
          </a:p>
        </p:txBody>
      </p:sp>
    </p:spTree>
  </p:cSld>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lang="ko-KR" altLang="en-US"/>
            </a:pPr>
            <a:r>
              <a:rPr lang="en-US" altLang="ko-KR"/>
              <a:t>(1) </a:t>
            </a:r>
            <a:r>
              <a:rPr lang="ko-KR" altLang="en-US"/>
              <a:t>네이티브 </a:t>
            </a:r>
            <a:r>
              <a:rPr lang="en-US" altLang="ko-KR"/>
              <a:t>UDP</a:t>
            </a:r>
            <a:endParaRPr lang="en-US" altLang="ko-KR"/>
          </a:p>
          <a:p>
            <a:pPr lvl="0">
              <a:defRPr lang="ko-KR" altLang="en-US"/>
            </a:pPr>
            <a:r>
              <a:rPr lang="en-US" altLang="ko-KR"/>
              <a:t>CoAP</a:t>
            </a:r>
            <a:r>
              <a:rPr lang="ko-KR" altLang="en-US"/>
              <a:t>는 기본적으로</a:t>
            </a:r>
            <a:r>
              <a:rPr lang="en-US" altLang="ko-KR"/>
              <a:t>, </a:t>
            </a:r>
            <a:r>
              <a:rPr lang="ko-KR" altLang="en-US"/>
              <a:t>그리고 의도적으로 </a:t>
            </a:r>
            <a:r>
              <a:rPr lang="en-US" altLang="ko-KR"/>
              <a:t>TCP</a:t>
            </a:r>
            <a:r>
              <a:rPr lang="ko-KR" altLang="en-US"/>
              <a:t>보다 신뢰성이 낮은 </a:t>
            </a:r>
            <a:r>
              <a:rPr lang="en-US" altLang="ko-KR"/>
              <a:t>UDP</a:t>
            </a:r>
            <a:r>
              <a:rPr lang="ko-KR" altLang="en-US"/>
              <a:t>에서 실행되며</a:t>
            </a:r>
            <a:r>
              <a:rPr lang="en-US" altLang="ko-KR"/>
              <a:t>, </a:t>
            </a:r>
            <a:r>
              <a:rPr lang="ko-KR" altLang="en-US"/>
              <a:t>일관된 연결 대신 반복적 메시징에 의존해 신뢰성을 제공한다</a:t>
            </a:r>
            <a:r>
              <a:rPr lang="en-US" altLang="ko-KR"/>
              <a:t>. UDP</a:t>
            </a:r>
            <a:r>
              <a:rPr lang="ko-KR" altLang="en-US"/>
              <a:t>의 비연결 데이터그램은 더 적은 오버헤드와 더 작은 패킷</a:t>
            </a:r>
            <a:r>
              <a:rPr lang="en-US" altLang="ko-KR"/>
              <a:t>, </a:t>
            </a:r>
            <a:r>
              <a:rPr lang="ko-KR" altLang="en-US"/>
              <a:t>그리고 보다 빠른 웨이크업과 전송 사이클을 실행할 수 있게 한다</a:t>
            </a:r>
            <a:r>
              <a:rPr lang="en-US" altLang="ko-KR"/>
              <a:t>. </a:t>
            </a:r>
            <a:r>
              <a:rPr lang="ko-KR" altLang="en-US"/>
              <a:t>따라서 디바이스가 보다 오랫동안 휴면 상태를 유지할 수 있으므로 배터리 전력을 절약할 수 있다</a:t>
            </a:r>
            <a:r>
              <a:rPr lang="en-US" altLang="ko-KR"/>
              <a:t>. </a:t>
            </a:r>
            <a:endParaRPr lang="en-US" altLang="ko-KR"/>
          </a:p>
          <a:p>
            <a:pPr lvl="0">
              <a:defRPr lang="ko-KR" altLang="en-US"/>
            </a:pPr>
            <a:endParaRPr lang="en-US" altLang="ko-KR"/>
          </a:p>
          <a:p>
            <a:pPr lvl="0">
              <a:defRPr lang="ko-KR" altLang="en-US"/>
            </a:pPr>
            <a:r>
              <a:rPr lang="en-US" altLang="ko-KR"/>
              <a:t>(2) </a:t>
            </a:r>
            <a:r>
              <a:rPr lang="ko-KR" altLang="en-US"/>
              <a:t>멀티캐스트 지원</a:t>
            </a:r>
            <a:endParaRPr lang="ko-KR" altLang="en-US"/>
          </a:p>
          <a:p>
            <a:pPr lvl="0">
              <a:defRPr lang="ko-KR" altLang="en-US"/>
            </a:pPr>
            <a:r>
              <a:rPr lang="en-US" altLang="ko-KR"/>
              <a:t>CoAP </a:t>
            </a:r>
            <a:r>
              <a:rPr lang="ko-KR" altLang="en-US"/>
              <a:t>네트워크는 기본적으로 일대일 방식이지만</a:t>
            </a:r>
            <a:r>
              <a:rPr lang="en-US" altLang="ko-KR"/>
              <a:t>, </a:t>
            </a:r>
            <a:r>
              <a:rPr lang="ko-KR" altLang="en-US"/>
              <a:t>일대다 또는 다대다 멀티캐스트 요구사항을 지원한다</a:t>
            </a:r>
            <a:r>
              <a:rPr lang="en-US" altLang="ko-KR"/>
              <a:t>. CoAP </a:t>
            </a:r>
            <a:r>
              <a:rPr lang="ko-KR" altLang="en-US"/>
              <a:t>네트워크는 </a:t>
            </a:r>
            <a:r>
              <a:rPr lang="en-US" altLang="ko-KR"/>
              <a:t>IPv6 </a:t>
            </a:r>
            <a:r>
              <a:rPr lang="ko-KR" altLang="en-US"/>
              <a:t>위에 구축되기 때문에 멀티캐스트는 </a:t>
            </a:r>
            <a:r>
              <a:rPr lang="en-US" altLang="ko-KR"/>
              <a:t>CoAP </a:t>
            </a:r>
            <a:r>
              <a:rPr lang="ko-KR" altLang="en-US"/>
              <a:t>내에 본질적으로 내재한다고 볼 수 있다</a:t>
            </a:r>
            <a:r>
              <a:rPr lang="en-US" altLang="ko-KR"/>
              <a:t>.</a:t>
            </a:r>
            <a:endParaRPr lang="en-US" altLang="ko-KR"/>
          </a:p>
          <a:p>
            <a:pPr lvl="0">
              <a:defRPr lang="ko-KR" altLang="en-US"/>
            </a:pPr>
            <a:endParaRPr lang="en-US" altLang="ko-KR"/>
          </a:p>
          <a:p>
            <a:pPr lvl="0">
              <a:defRPr lang="ko-KR" altLang="en-US"/>
            </a:pPr>
            <a:r>
              <a:rPr lang="en-US" altLang="ko-KR"/>
              <a:t>(3) </a:t>
            </a:r>
            <a:r>
              <a:rPr lang="ko-KR" altLang="en-US"/>
              <a:t>보안</a:t>
            </a:r>
            <a:endParaRPr lang="ko-KR" altLang="en-US"/>
          </a:p>
          <a:p>
            <a:pPr lvl="0">
              <a:defRPr lang="ko-KR" altLang="en-US"/>
            </a:pPr>
            <a:r>
              <a:rPr lang="en-US" altLang="ko-KR"/>
              <a:t>CoAP</a:t>
            </a:r>
            <a:r>
              <a:rPr lang="ko-KR" altLang="en-US"/>
              <a:t>는 </a:t>
            </a:r>
            <a:r>
              <a:rPr lang="en-US" altLang="ko-KR"/>
              <a:t>UDP </a:t>
            </a:r>
            <a:r>
              <a:rPr lang="ko-KR" altLang="en-US"/>
              <a:t>전송 프로토콜 상에서 </a:t>
            </a:r>
            <a:r>
              <a:rPr lang="en-US" altLang="ko-KR"/>
              <a:t>DTLS</a:t>
            </a:r>
            <a:r>
              <a:rPr lang="ko-KR" altLang="en-US"/>
              <a:t>를 사용한다</a:t>
            </a:r>
            <a:r>
              <a:rPr lang="en-US" altLang="ko-KR"/>
              <a:t>. TCP</a:t>
            </a:r>
            <a:r>
              <a:rPr lang="ko-KR" altLang="en-US"/>
              <a:t>와 마찬가지로 </a:t>
            </a:r>
            <a:r>
              <a:rPr lang="en-US" altLang="ko-KR"/>
              <a:t>UDP</a:t>
            </a:r>
            <a:r>
              <a:rPr lang="ko-KR" altLang="en-US"/>
              <a:t>는 암호화되지 않지만 </a:t>
            </a:r>
            <a:r>
              <a:rPr lang="en-US" altLang="ko-KR"/>
              <a:t>DTLS</a:t>
            </a:r>
            <a:r>
              <a:rPr lang="ko-KR" altLang="en-US"/>
              <a:t>를 이용할 수 있으며</a:t>
            </a:r>
            <a:r>
              <a:rPr lang="en-US" altLang="ko-KR"/>
              <a:t>, </a:t>
            </a:r>
            <a:r>
              <a:rPr lang="ko-KR" altLang="en-US"/>
              <a:t>이를 이용해 보안을 강화해야 한다</a:t>
            </a:r>
            <a:r>
              <a:rPr lang="en-US" altLang="ko-KR"/>
              <a:t>.</a:t>
            </a:r>
            <a:endParaRPr lang="en-US" altLang="ko-KR"/>
          </a:p>
          <a:p>
            <a:pPr lvl="0">
              <a:defRPr lang="ko-KR" altLang="en-US"/>
            </a:pPr>
            <a:endParaRPr lang="en-US" altLang="ko-KR"/>
          </a:p>
          <a:p>
            <a:pPr lvl="0">
              <a:defRPr lang="ko-KR" altLang="en-US"/>
            </a:pPr>
            <a:r>
              <a:rPr lang="en-US" altLang="ko-KR"/>
              <a:t>(4) </a:t>
            </a:r>
            <a:r>
              <a:rPr lang="ko-KR" altLang="en-US"/>
              <a:t>리소스 </a:t>
            </a:r>
            <a:r>
              <a:rPr lang="en-US" altLang="ko-KR"/>
              <a:t>&amp; </a:t>
            </a:r>
            <a:r>
              <a:rPr lang="ko-KR" altLang="en-US"/>
              <a:t>서비스 검색</a:t>
            </a:r>
            <a:endParaRPr lang="ko-KR" altLang="en-US"/>
          </a:p>
          <a:p>
            <a:pPr lvl="0">
              <a:defRPr lang="ko-KR" altLang="en-US"/>
            </a:pPr>
            <a:r>
              <a:rPr lang="en-US" altLang="ko-KR"/>
              <a:t>CoAP</a:t>
            </a:r>
            <a:r>
              <a:rPr lang="ko-KR" altLang="en-US"/>
              <a:t>는 </a:t>
            </a:r>
            <a:r>
              <a:rPr lang="en-US" altLang="ko-KR"/>
              <a:t>URI</a:t>
            </a:r>
            <a:r>
              <a:rPr lang="ko-KR" altLang="en-US"/>
              <a:t>를 사용하여 네트워크 노드를 위한 표준을 제시하고 상호작용을 기대한다</a:t>
            </a:r>
            <a:r>
              <a:rPr lang="en-US" altLang="ko-KR"/>
              <a:t>. </a:t>
            </a:r>
            <a:r>
              <a:rPr lang="ko-KR" altLang="en-US"/>
              <a:t>타겟 노드의 기능이 </a:t>
            </a:r>
            <a:r>
              <a:rPr lang="en-US" altLang="ko-KR"/>
              <a:t>URI </a:t>
            </a:r>
            <a:r>
              <a:rPr lang="ko-KR" altLang="en-US"/>
              <a:t>세부사항에 의해 부분적으로 이해되기 때문에 이것은 메시지 패킷에 어느 정도의 자율을 허용한다</a:t>
            </a:r>
            <a:r>
              <a:rPr lang="en-US" altLang="ko-KR"/>
              <a:t>.</a:t>
            </a:r>
            <a:endParaRPr lang="en-US" altLang="ko-KR"/>
          </a:p>
          <a:p>
            <a:pPr lvl="0">
              <a:defRPr lang="ko-KR" altLang="en-US"/>
            </a:pPr>
            <a:endParaRPr lang="en-US" altLang="ko-KR"/>
          </a:p>
          <a:p>
            <a:pPr lvl="0">
              <a:defRPr lang="ko-KR" altLang="en-US"/>
            </a:pPr>
            <a:r>
              <a:rPr lang="en-US" altLang="ko-KR"/>
              <a:t>(5) </a:t>
            </a:r>
            <a:r>
              <a:rPr lang="ko-KR" altLang="en-US"/>
              <a:t>비동기식 통신</a:t>
            </a:r>
            <a:endParaRPr lang="ko-KR" altLang="en-US"/>
          </a:p>
          <a:p>
            <a:pPr lvl="0">
              <a:defRPr lang="ko-KR" altLang="en-US"/>
            </a:pPr>
            <a:r>
              <a:rPr lang="en-US" altLang="ko-KR"/>
              <a:t>CoAP </a:t>
            </a:r>
            <a:r>
              <a:rPr lang="ko-KR" altLang="en-US"/>
              <a:t>프로토콜 내에서 대부분의 메시지는 요청</a:t>
            </a:r>
            <a:r>
              <a:rPr lang="en-US" altLang="ko-KR"/>
              <a:t>/</a:t>
            </a:r>
            <a:r>
              <a:rPr lang="ko-KR" altLang="en-US"/>
              <a:t>보고 모델을 사용하여 송수신되지만</a:t>
            </a:r>
            <a:r>
              <a:rPr lang="en-US" altLang="ko-KR"/>
              <a:t>, </a:t>
            </a:r>
            <a:r>
              <a:rPr lang="ko-KR" altLang="en-US"/>
              <a:t>노드를 조금 떨어뜨려놓을 수 있는 다른 동작 모드도 있다</a:t>
            </a:r>
            <a:r>
              <a:rPr lang="en-US" altLang="ko-KR"/>
              <a:t>. </a:t>
            </a:r>
            <a:r>
              <a:rPr lang="ko-KR" altLang="en-US"/>
              <a:t>예를 들면 </a:t>
            </a:r>
            <a:r>
              <a:rPr lang="en-US" altLang="ko-KR"/>
              <a:t>CoAP</a:t>
            </a:r>
            <a:r>
              <a:rPr lang="ko-KR" altLang="en-US"/>
              <a:t>는 </a:t>
            </a:r>
            <a:r>
              <a:rPr lang="en-US" altLang="ko-KR"/>
              <a:t>MQTT</a:t>
            </a:r>
            <a:r>
              <a:rPr lang="ko-KR" altLang="en-US"/>
              <a:t>의 </a:t>
            </a:r>
            <a:r>
              <a:rPr lang="en-US" altLang="ko-KR"/>
              <a:t>pub/sub</a:t>
            </a:r>
            <a:r>
              <a:rPr lang="ko-KR" altLang="en-US"/>
              <a:t>와 유사하면서 단순한 ‘</a:t>
            </a:r>
            <a:r>
              <a:rPr lang="en-US" altLang="ko-KR"/>
              <a:t>observe’ </a:t>
            </a:r>
            <a:r>
              <a:rPr lang="ko-KR" altLang="en-US"/>
              <a:t>방식을 제공한다</a:t>
            </a:r>
            <a:r>
              <a:rPr lang="en-US" altLang="ko-KR"/>
              <a:t>. </a:t>
            </a:r>
            <a:r>
              <a:rPr lang="ko-KR" altLang="en-US"/>
              <a:t>이 모드에서는 노드가 실제로 참여하지 않으면서 다른 노드를 관찰할 수 있다</a:t>
            </a:r>
            <a:r>
              <a:rPr lang="en-US" altLang="ko-KR"/>
              <a:t>. </a:t>
            </a:r>
            <a:endParaRPr lang="en-US" altLang="ko-KR"/>
          </a:p>
          <a:p>
            <a:pPr lvl="0">
              <a:defRPr lang="ko-KR" altLang="en-US"/>
            </a:pPr>
            <a:endParaRPr lang="en-US" altLang="ko-KR"/>
          </a:p>
          <a:p>
            <a:pPr lvl="0">
              <a:defRPr lang="ko-KR" altLang="en-US"/>
            </a:pPr>
            <a:endParaRPr lang="en-US" altLang="ko-KR"/>
          </a:p>
          <a:p>
            <a:pPr lvl="0">
              <a:defRPr lang="ko-KR" altLang="en-US"/>
            </a:pPr>
            <a:r>
              <a:rPr lang="en-US" altLang="ko-KR"/>
              <a:t>http://www.hellot.net/new_hellot/magazine/magazine_read.html?code=205&amp;sub=001&amp;idx=27478</a:t>
            </a: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12</a:t>
            </a:fld>
            <a:endParaRPr lang="ko-KR" altLang="en-US"/>
          </a:p>
        </p:txBody>
      </p:sp>
    </p:spTree>
  </p:cSld>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marL="0" indent="0" algn="l" defTabSz="914400" eaLnBrk="1" latinLnBrk="1" hangingPunct="1">
              <a:lnSpc>
                <a:spcPct val="100000"/>
              </a:lnSpc>
              <a:spcBef>
                <a:spcPct val="0"/>
              </a:spcBef>
              <a:spcAft>
                <a:spcPct val="0"/>
              </a:spcAft>
              <a:buClrTx/>
              <a:buNone/>
              <a:defRPr lang="ko-KR"/>
            </a:pPr>
            <a:r>
              <a:rPr lang="ko-KR" altLang="en-US">
                <a:latin typeface="넥슨 풋볼고딕 L"/>
                <a:ea typeface="넥슨 풋볼고딕 L"/>
              </a:rPr>
              <a:t>인증 획득을 통해 (HTTP·CoAP·MQTT)과 메시지 형식(XML·JSON) 지원하게 할 수 있는 기반을 갖추게 됐다고 설명했다.</a:t>
            </a:r>
            <a:endParaRPr lang="ko-KR" altLang="en-US">
              <a:latin typeface="넥슨 풋볼고딕 L"/>
              <a:ea typeface="넥슨 풋볼고딕 L"/>
            </a:endParaRPr>
          </a:p>
          <a:p>
            <a:pPr lvl="0">
              <a:defRPr lang="ko-KR"/>
            </a:pPr>
            <a:endParaRPr lang="ko-KR" altLang="en-US"/>
          </a:p>
        </p:txBody>
      </p:sp>
      <p:sp>
        <p:nvSpPr>
          <p:cNvPr id="4" name="슬라이드 번호 개체 틀 3"/>
          <p:cNvSpPr>
            <a:spLocks noGrp="1"/>
          </p:cNvSpPr>
          <p:nvPr>
            <p:ph type="sldNum" sz="quarter" idx="10"/>
          </p:nvPr>
        </p:nvSpPr>
        <p:spPr/>
        <p:txBody>
          <a:bodyPr/>
          <a:lstStyle/>
          <a:p>
            <a:pPr lvl="0">
              <a:defRPr lang="ko-KR" altLang="en-US"/>
            </a:pPr>
            <a:fld id="{009E281C-9B85-4EBC-9032-49132D12DE3B}" type="slidenum">
              <a:rPr lang="ko-KR" altLang="en-US"/>
              <a:pPr lvl="0">
                <a:defRPr lang="ko-KR" altLang="en-US"/>
              </a:pPr>
              <a:t>14</a:t>
            </a:fld>
            <a:endParaRPr lang="ko-KR" alt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3620113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9209261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26268348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21802130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140415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546209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4454366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23470205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3492135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19149609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41E9640-54F6-46ED-8DA5-6032D89970F7}" type="datetimeFigureOut">
              <a:rPr lang="ko-KR" altLang="en-US" smtClean="0"/>
              <a:t>2016-12-22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7722379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E9640-54F6-46ED-8DA5-6032D89970F7}" type="datetimeFigureOut">
              <a:rPr lang="ko-KR" altLang="en-US" smtClean="0"/>
              <a:t>2016-12-22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B2155-7043-4931-AD97-F7131683AF09}" type="slidenum">
              <a:rPr lang="ko-KR" altLang="en-US" smtClean="0"/>
              <a:t>‹#›</a:t>
            </a:fld>
            <a:endParaRPr lang="ko-KR" altLang="en-US"/>
          </a:p>
        </p:txBody>
      </p:sp>
    </p:spTree>
    <p:extLst>
      <p:ext uri="{BB962C8B-B14F-4D97-AF65-F5344CB8AC3E}">
        <p14:creationId xmlns:p14="http://schemas.microsoft.com/office/powerpoint/2010/main" val="3296635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7.xml"  /><Relationship Id="rId3" Type="http://schemas.openxmlformats.org/officeDocument/2006/relationships/image" Target="../media/image1.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8.xml"  /><Relationship Id="rId3" Type="http://schemas.openxmlformats.org/officeDocument/2006/relationships/image" Target="../media/image1.png"  /><Relationship Id="rId4" Type="http://schemas.openxmlformats.org/officeDocument/2006/relationships/diagramData" Target="../diagrams/data1.xml"  /><Relationship Id="rId5" Type="http://schemas.openxmlformats.org/officeDocument/2006/relationships/diagramLayout" Target="../diagrams/layout1.xml"  /><Relationship Id="rId6" Type="http://schemas.openxmlformats.org/officeDocument/2006/relationships/diagramQuickStyle" Target="../diagrams/quickStyle1.xml"  /><Relationship Id="rId7" Type="http://schemas.openxmlformats.org/officeDocument/2006/relationships/diagramColors" Target="../diagrams/colors1.xml"  /><Relationship Id="rId8" Type="http://schemas.microsoft.com/office/2007/relationships/diagramDrawing" Target="../diagrams/drawing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6.png"  /><Relationship Id="rId4" Type="http://schemas.openxmlformats.org/officeDocument/2006/relationships/image" Target="../media/image27.png"  /><Relationship Id="rId5" Type="http://schemas.openxmlformats.org/officeDocument/2006/relationships/image" Target="../media/image28.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9.xml"  /><Relationship Id="rId3" Type="http://schemas.openxmlformats.org/officeDocument/2006/relationships/image" Target="../media/image1.png"  /><Relationship Id="rId4" Type="http://schemas.openxmlformats.org/officeDocument/2006/relationships/image" Target="../media/image29.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10.xml"  /><Relationship Id="rId3" Type="http://schemas.openxmlformats.org/officeDocument/2006/relationships/image" Target="../media/image1.png"  /><Relationship Id="rId4" Type="http://schemas.openxmlformats.org/officeDocument/2006/relationships/image" Target="../media/image30.jpeg"  /><Relationship Id="rId5" Type="http://schemas.openxmlformats.org/officeDocument/2006/relationships/image" Target="../media/image31.png"  /><Relationship Id="rId6" Type="http://schemas.openxmlformats.org/officeDocument/2006/relationships/image" Target="../media/image32.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11.xml"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2.xml"  /><Relationship Id="rId10" Type="http://schemas.openxmlformats.org/officeDocument/2006/relationships/image" Target="../media/image43.png"  /><Relationship Id="rId11" Type="http://schemas.openxmlformats.org/officeDocument/2006/relationships/image" Target="../media/image44.png"  /><Relationship Id="rId12" Type="http://schemas.openxmlformats.org/officeDocument/2006/relationships/image" Target="../media/image45.png"  /><Relationship Id="rId13" Type="http://schemas.openxmlformats.org/officeDocument/2006/relationships/image" Target="../media/image46.png"  /><Relationship Id="rId2" Type="http://schemas.openxmlformats.org/officeDocument/2006/relationships/slideLayout" Target="../slideLayouts/slideLayout7.xml"  /><Relationship Id="rId3" Type="http://schemas.openxmlformats.org/officeDocument/2006/relationships/image" Target="../media/image36.png"  /><Relationship Id="rId4" Type="http://schemas.openxmlformats.org/officeDocument/2006/relationships/image" Target="../media/image37.png"  /><Relationship Id="rId5" Type="http://schemas.openxmlformats.org/officeDocument/2006/relationships/image" Target="../media/image38.png"  /><Relationship Id="rId6" Type="http://schemas.openxmlformats.org/officeDocument/2006/relationships/image" Target="../media/image39.png"  /><Relationship Id="rId7" Type="http://schemas.openxmlformats.org/officeDocument/2006/relationships/image" Target="../media/image40.png"  /><Relationship Id="rId8" Type="http://schemas.openxmlformats.org/officeDocument/2006/relationships/image" Target="../media/image41.png"  /><Relationship Id="rId9" Type="http://schemas.openxmlformats.org/officeDocument/2006/relationships/image" Target="../media/image42.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52.png"  /><Relationship Id="rId11" Type="http://schemas.openxmlformats.org/officeDocument/2006/relationships/image" Target="../media/image33.png"  /><Relationship Id="rId12" Type="http://schemas.openxmlformats.org/officeDocument/2006/relationships/image" Target="../media/image53.png"  /><Relationship Id="rId13" Type="http://schemas.openxmlformats.org/officeDocument/2006/relationships/image" Target="../media/image54.png"  /><Relationship Id="rId14" Type="http://schemas.openxmlformats.org/officeDocument/2006/relationships/image" Target="../media/image55.png"  /><Relationship Id="rId2" Type="http://schemas.openxmlformats.org/officeDocument/2006/relationships/notesSlide" Target="../notesSlides/notesSlide13.xml"  /><Relationship Id="rId3" Type="http://schemas.openxmlformats.org/officeDocument/2006/relationships/image" Target="../media/image47.png"  /><Relationship Id="rId4" Type="http://schemas.openxmlformats.org/officeDocument/2006/relationships/image" Target="../media/image35.png"  /><Relationship Id="rId5" Type="http://schemas.openxmlformats.org/officeDocument/2006/relationships/image" Target="../media/image34.png"  /><Relationship Id="rId6" Type="http://schemas.openxmlformats.org/officeDocument/2006/relationships/image" Target="../media/image48.png"  /><Relationship Id="rId7" Type="http://schemas.openxmlformats.org/officeDocument/2006/relationships/image" Target="../media/image49.png"  /><Relationship Id="rId8" Type="http://schemas.openxmlformats.org/officeDocument/2006/relationships/image" Target="../media/image50.png"  /><Relationship Id="rId9" Type="http://schemas.openxmlformats.org/officeDocument/2006/relationships/image" Target="../media/image51.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56.png"  /><Relationship Id="rId3" Type="http://schemas.openxmlformats.org/officeDocument/2006/relationships/image" Target="../media/image57.png"  /><Relationship Id="rId4" Type="http://schemas.openxmlformats.org/officeDocument/2006/relationships/image" Target="../media/image58.png"  /><Relationship Id="rId5" Type="http://schemas.openxmlformats.org/officeDocument/2006/relationships/image" Target="../media/image59.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8.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0.png"  /><Relationship Id="rId3" Type="http://schemas.openxmlformats.org/officeDocument/2006/relationships/image" Target="../media/image61.png"  /><Relationship Id="rId4" Type="http://schemas.openxmlformats.org/officeDocument/2006/relationships/image" Target="../media/image62.png"  /><Relationship Id="rId5" Type="http://schemas.openxmlformats.org/officeDocument/2006/relationships/image" Target="../media/image63.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64.jpeg"  /><Relationship Id="rId4" Type="http://schemas.openxmlformats.org/officeDocument/2006/relationships/image" Target="../media/image6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74.png"  /><Relationship Id="rId11" Type="http://schemas.openxmlformats.org/officeDocument/2006/relationships/image" Target="../media/image75.png"  /><Relationship Id="rId12" Type="http://schemas.openxmlformats.org/officeDocument/2006/relationships/image" Target="../media/image1.png"  /><Relationship Id="rId2" Type="http://schemas.openxmlformats.org/officeDocument/2006/relationships/image" Target="../media/image66.png"  /><Relationship Id="rId3" Type="http://schemas.openxmlformats.org/officeDocument/2006/relationships/image" Target="../media/image67.png"  /><Relationship Id="rId4" Type="http://schemas.openxmlformats.org/officeDocument/2006/relationships/image" Target="../media/image68.png"  /><Relationship Id="rId5" Type="http://schemas.openxmlformats.org/officeDocument/2006/relationships/image" Target="../media/image69.png"  /><Relationship Id="rId6" Type="http://schemas.openxmlformats.org/officeDocument/2006/relationships/image" Target="../media/image70.png"  /><Relationship Id="rId7" Type="http://schemas.openxmlformats.org/officeDocument/2006/relationships/image" Target="../media/image71.png"  /><Relationship Id="rId8" Type="http://schemas.openxmlformats.org/officeDocument/2006/relationships/image" Target="../media/image72.png"  /><Relationship Id="rId9" Type="http://schemas.openxmlformats.org/officeDocument/2006/relationships/image" Target="../media/image73.png"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7.xml"  /><Relationship Id="rId3" Type="http://schemas.openxmlformats.org/officeDocument/2006/relationships/image" Target="../media/image76.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76.png"  /><Relationship Id="rId3" Type="http://schemas.openxmlformats.org/officeDocument/2006/relationships/image" Target="../media/image77.png"  /><Relationship Id="rId4" Type="http://schemas.openxmlformats.org/officeDocument/2006/relationships/image" Target="../media/image78.png"  /><Relationship Id="rId5" Type="http://schemas.openxmlformats.org/officeDocument/2006/relationships/image" Target="../media/image79.png"  /><Relationship Id="rId6" Type="http://schemas.openxmlformats.org/officeDocument/2006/relationships/image" Target="../media/image80.png"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7.xml"  /><Relationship Id="rId3" Type="http://schemas.openxmlformats.org/officeDocument/2006/relationships/image" Target="../media/image81.png"  /><Relationship Id="rId4" Type="http://schemas.openxmlformats.org/officeDocument/2006/relationships/image" Target="../media/image82.png"  /><Relationship Id="rId5" Type="http://schemas.openxmlformats.org/officeDocument/2006/relationships/image" Target="../media/image83.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hyperlink" Target="https://tools.ietf.org.html/rtc7252" TargetMode="External" /><Relationship Id="rId4" Type="http://schemas.openxmlformats.org/officeDocument/2006/relationships/image" Target="../media/image84.png"  /><Relationship Id="rId5" Type="http://schemas.openxmlformats.org/officeDocument/2006/relationships/image" Target="../media/image85.png"  /><Relationship Id="rId6" Type="http://schemas.openxmlformats.org/officeDocument/2006/relationships/image" Target="../media/image86.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5.png"  /><Relationship Id="rId11" Type="http://schemas.openxmlformats.org/officeDocument/2006/relationships/comments" Target="../comments/comment1.xml"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image" Target="../media/image9.png"  /><Relationship Id="rId5" Type="http://schemas.openxmlformats.org/officeDocument/2006/relationships/image" Target="../media/image10.png"  /><Relationship Id="rId6" Type="http://schemas.openxmlformats.org/officeDocument/2006/relationships/image" Target="../media/image11.png"  /><Relationship Id="rId7" Type="http://schemas.openxmlformats.org/officeDocument/2006/relationships/image" Target="../media/image12.png"  /><Relationship Id="rId8" Type="http://schemas.openxmlformats.org/officeDocument/2006/relationships/image" Target="../media/image13.png"  /><Relationship Id="rId9" Type="http://schemas.openxmlformats.org/officeDocument/2006/relationships/image" Target="../media/image14.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87.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xml"  /><Relationship Id="rId3" Type="http://schemas.openxmlformats.org/officeDocument/2006/relationships/image" Target="../media/image1.png"  /><Relationship Id="rId4" Type="http://schemas.openxmlformats.org/officeDocument/2006/relationships/image" Target="../media/image16.png"  /><Relationship Id="rId5" Type="http://schemas.openxmlformats.org/officeDocument/2006/relationships/image" Target="../media/image17.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xml"  /><Relationship Id="rId3" Type="http://schemas.openxmlformats.org/officeDocument/2006/relationships/image" Target="../media/image1.png"  /><Relationship Id="rId4" Type="http://schemas.openxmlformats.org/officeDocument/2006/relationships/image" Target="../media/image18.png"  /><Relationship Id="rId5" Type="http://schemas.openxmlformats.org/officeDocument/2006/relationships/image" Target="../media/image17.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4.xml"  /><Relationship Id="rId3" Type="http://schemas.openxmlformats.org/officeDocument/2006/relationships/image" Target="../media/image1.png"  /><Relationship Id="rId4" Type="http://schemas.openxmlformats.org/officeDocument/2006/relationships/image" Target="../media/image19.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5.xml"  /><Relationship Id="rId3" Type="http://schemas.openxmlformats.org/officeDocument/2006/relationships/image" Target="../media/image1.png"  /><Relationship Id="rId4" Type="http://schemas.openxmlformats.org/officeDocument/2006/relationships/image" Target="../media/image20.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6.xml"  /><Relationship Id="rId3" Type="http://schemas.openxmlformats.org/officeDocument/2006/relationships/image" Target="../media/image1.png"  /><Relationship Id="rId4" Type="http://schemas.openxmlformats.org/officeDocument/2006/relationships/image" Target="../media/image21.png"  /><Relationship Id="rId5" Type="http://schemas.openxmlformats.org/officeDocument/2006/relationships/image" Target="../media/image22.png"  /><Relationship Id="rId6" Type="http://schemas.openxmlformats.org/officeDocument/2006/relationships/image" Target="../media/image23.png"  /><Relationship Id="rId7" Type="http://schemas.openxmlformats.org/officeDocument/2006/relationships/image" Target="../media/image24.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png"  /><Relationship Id="rId3" Type="http://schemas.openxmlformats.org/officeDocument/2006/relationships/image" Target="../media/image25.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18514"/>
            <a:ext cx="12192000" cy="7209386"/>
          </a:xfrm>
          <a:prstGeom prst="rect">
            <a:avLst/>
          </a:prstGeom>
        </p:spPr>
      </p:pic>
      <p:sp>
        <p:nvSpPr>
          <p:cNvPr id="14" name="순서도: 천공 테이프 13"/>
          <p:cNvSpPr/>
          <p:nvPr/>
        </p:nvSpPr>
        <p:spPr>
          <a:xfrm>
            <a:off x="-32004" y="3296412"/>
            <a:ext cx="12256008" cy="5184648"/>
          </a:xfrm>
          <a:prstGeom prst="flowChartPunchedTap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16" name="TextBox 15"/>
          <p:cNvSpPr txBox="1"/>
          <p:nvPr/>
        </p:nvSpPr>
        <p:spPr>
          <a:xfrm>
            <a:off x="5314540" y="4058890"/>
            <a:ext cx="6877460" cy="1569660"/>
          </a:xfrm>
          <a:prstGeom prst="rect">
            <a:avLst/>
          </a:prstGeom>
          <a:noFill/>
        </p:spPr>
        <p:txBody>
          <a:bodyPr wrap="none" rtlCol="0">
            <a:spAutoFit/>
          </a:bodyPr>
          <a:lstStyle/>
          <a:p>
            <a:pPr algn="ctr"/>
            <a:r>
              <a:rPr lang="en-US" altLang="ko-KR" sz="4400" b="1" dirty="0" smtClean="0">
                <a:latin typeface="넥슨 풋볼고딕 B" panose="020B0803000000000000" pitchFamily="34" charset="-127"/>
                <a:ea typeface="넥슨 풋볼고딕 B" panose="020B0803000000000000" pitchFamily="34" charset="-127"/>
              </a:rPr>
              <a:t>IPv6 </a:t>
            </a:r>
            <a:r>
              <a:rPr lang="ko-KR" altLang="en-US" sz="4400" b="1" dirty="0" smtClean="0">
                <a:latin typeface="넥슨 풋볼고딕 B" panose="020B0803000000000000" pitchFamily="34" charset="-127"/>
                <a:ea typeface="넥슨 풋볼고딕 B" panose="020B0803000000000000" pitchFamily="34" charset="-127"/>
              </a:rPr>
              <a:t>기반 홈 네트워크</a:t>
            </a:r>
            <a:r>
              <a:rPr lang="ko-KR" altLang="en-US" sz="3200" b="1" dirty="0" smtClean="0">
                <a:latin typeface="넥슨 풋볼고딕 B" panose="020B0803000000000000" pitchFamily="34" charset="-127"/>
                <a:ea typeface="넥슨 풋볼고딕 B" panose="020B0803000000000000" pitchFamily="34" charset="-127"/>
              </a:rPr>
              <a:t/>
            </a:r>
            <a:br>
              <a:rPr lang="ko-KR" altLang="en-US" sz="3200" b="1" dirty="0" smtClean="0">
                <a:latin typeface="넥슨 풋볼고딕 B" panose="020B0803000000000000" pitchFamily="34" charset="-127"/>
                <a:ea typeface="넥슨 풋볼고딕 B" panose="020B0803000000000000" pitchFamily="34" charset="-127"/>
              </a:rPr>
            </a:br>
            <a:r>
              <a:rPr lang="en-US" altLang="ko-KR" sz="2000" b="1" dirty="0" smtClean="0">
                <a:latin typeface="넥슨 풋볼고딕 B" panose="020B0803000000000000" pitchFamily="34" charset="-127"/>
                <a:ea typeface="넥슨 풋볼고딕 B" panose="020B0803000000000000" pitchFamily="34" charset="-127"/>
              </a:rPr>
              <a:t>(Design and Implementation of IPv6 based Home Network)</a:t>
            </a:r>
          </a:p>
          <a:p>
            <a:pPr algn="r"/>
            <a:endParaRPr lang="ko-KR" altLang="en-US" sz="3200" b="1" dirty="0">
              <a:latin typeface="넥슨 풋볼고딕 B" panose="020B0803000000000000" pitchFamily="34" charset="-127"/>
              <a:ea typeface="넥슨 풋볼고딕 B" panose="020B0803000000000000" pitchFamily="34" charset="-127"/>
            </a:endParaRPr>
          </a:p>
        </p:txBody>
      </p:sp>
      <p:sp>
        <p:nvSpPr>
          <p:cNvPr id="17" name="직사각형 16"/>
          <p:cNvSpPr/>
          <p:nvPr/>
        </p:nvSpPr>
        <p:spPr>
          <a:xfrm>
            <a:off x="9320659" y="5264092"/>
            <a:ext cx="6096000" cy="923330"/>
          </a:xfrm>
          <a:prstGeom prst="rect">
            <a:avLst/>
          </a:prstGeom>
        </p:spPr>
        <p:txBody>
          <a:bodyPr>
            <a:spAutoFit/>
          </a:bodyPr>
          <a:lstStyle/>
          <a:p>
            <a:r>
              <a:rPr lang="ko-KR" altLang="en-US" dirty="0" smtClean="0">
                <a:latin typeface="넥슨 풋볼고딕 L" panose="020B0303000000000000" pitchFamily="34" charset="-127"/>
                <a:ea typeface="넥슨 풋볼고딕 L" panose="020B0303000000000000" pitchFamily="34" charset="-127"/>
              </a:rPr>
              <a:t>2012154021 문동선</a:t>
            </a:r>
          </a:p>
          <a:p>
            <a:r>
              <a:rPr lang="ko-KR" altLang="en-US" dirty="0" smtClean="0">
                <a:latin typeface="넥슨 풋볼고딕 L" panose="020B0303000000000000" pitchFamily="34" charset="-127"/>
                <a:ea typeface="넥슨 풋볼고딕 L" panose="020B0303000000000000" pitchFamily="34" charset="-127"/>
              </a:rPr>
              <a:t>2012152014 박경재</a:t>
            </a:r>
          </a:p>
          <a:p>
            <a:r>
              <a:rPr lang="ko-KR" altLang="en-US" dirty="0" smtClean="0">
                <a:latin typeface="넥슨 풋볼고딕 L" panose="020B0303000000000000" pitchFamily="34" charset="-127"/>
                <a:ea typeface="넥슨 풋볼고딕 L" panose="020B0303000000000000" pitchFamily="34" charset="-127"/>
              </a:rPr>
              <a:t>2012152031 이영훈</a:t>
            </a:r>
            <a:endParaRPr lang="ko-KR" altLang="en-US" dirty="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1917581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1"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87284" y="94193"/>
                <a:ext cx="4306824" cy="646331"/>
              </a:xfrm>
              <a:prstGeom prst="rect">
                <a:avLst/>
              </a:prstGeom>
              <a:noFill/>
            </p:spPr>
            <p:txBody>
              <a:bodyPr wrap="square" rtlCol="0">
                <a:spAutoFit/>
              </a:bodyPr>
              <a:lstStyle/>
              <a:p>
                <a:r>
                  <a:rPr lang="ko-KR" altLang="en-US" sz="3600" b="1" dirty="0">
                    <a:latin typeface="넥슨 풋볼고딕 B" panose="020B0803000000000000" pitchFamily="34" charset="-127"/>
                    <a:ea typeface="넥슨 풋볼고딕 B" panose="020B0803000000000000" pitchFamily="34" charset="-127"/>
                  </a:rPr>
                  <a:t>관련 연구 및 사례</a:t>
                </a:r>
              </a:p>
            </p:txBody>
          </p:sp>
          <p:cxnSp>
            <p:nvCxnSpPr>
              <p:cNvPr id="9" name="직선 연결선 8"/>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4" y="887109"/>
              <a:ext cx="4306824" cy="400110"/>
            </a:xfrm>
            <a:prstGeom prst="rect">
              <a:avLst/>
            </a:prstGeom>
            <a:noFill/>
          </p:spPr>
          <p:txBody>
            <a:bodyPr wrap="square" rtlCol="0">
              <a:spAutoFit/>
            </a:bodyPr>
            <a:lstStyle/>
            <a:p>
              <a:r>
                <a:rPr lang="en-US" altLang="ko-KR" sz="2000" b="1" dirty="0" smtClean="0">
                  <a:latin typeface="넥슨 풋볼고딕 B" panose="020B0803000000000000" pitchFamily="34" charset="-127"/>
                  <a:ea typeface="넥슨 풋볼고딕 B" panose="020B0803000000000000" pitchFamily="34" charset="-127"/>
                </a:rPr>
                <a:t>IPv6</a:t>
              </a:r>
              <a:r>
                <a:rPr lang="ko-KR" altLang="en-US" sz="2000" b="1" dirty="0" smtClean="0">
                  <a:latin typeface="넥슨 풋볼고딕 B" panose="020B0803000000000000" pitchFamily="34" charset="-127"/>
                  <a:ea typeface="넥슨 풋볼고딕 B" panose="020B0803000000000000" pitchFamily="34" charset="-127"/>
                </a:rPr>
                <a:t>를 이용한 </a:t>
              </a:r>
              <a:r>
                <a:rPr lang="en-US" altLang="ko-KR" sz="2000" b="1" dirty="0" err="1" smtClean="0">
                  <a:latin typeface="넥슨 풋볼고딕 B" panose="020B0803000000000000" pitchFamily="34" charset="-127"/>
                  <a:ea typeface="넥슨 풋볼고딕 B" panose="020B0803000000000000" pitchFamily="34" charset="-127"/>
                </a:rPr>
                <a:t>IoT</a:t>
              </a:r>
              <a:r>
                <a:rPr lang="en-US" altLang="ko-KR" sz="2000" b="1" dirty="0" smtClean="0">
                  <a:latin typeface="넥슨 풋볼고딕 B" panose="020B0803000000000000" pitchFamily="34" charset="-127"/>
                  <a:ea typeface="넥슨 풋볼고딕 B" panose="020B0803000000000000" pitchFamily="34" charset="-127"/>
                </a:rPr>
                <a:t> </a:t>
              </a:r>
              <a:r>
                <a:rPr lang="ko-KR" altLang="en-US" sz="2000" b="1" dirty="0" smtClean="0">
                  <a:latin typeface="넥슨 풋볼고딕 B" panose="020B0803000000000000" pitchFamily="34" charset="-127"/>
                  <a:ea typeface="넥슨 풋볼고딕 B" panose="020B0803000000000000" pitchFamily="34" charset="-127"/>
                </a:rPr>
                <a:t>프로토콜의 등장</a:t>
              </a:r>
              <a:endParaRPr lang="ko-KR" altLang="en-US" sz="2000" b="1" dirty="0">
                <a:latin typeface="넥슨 풋볼고딕 B" panose="020B0803000000000000" pitchFamily="34" charset="-127"/>
                <a:ea typeface="넥슨 풋볼고딕 B" panose="020B0803000000000000" pitchFamily="34" charset="-127"/>
              </a:endParaRPr>
            </a:p>
          </p:txBody>
        </p:sp>
      </p:grpSp>
      <p:sp>
        <p:nvSpPr>
          <p:cNvPr id="12" name="TextBox 11"/>
          <p:cNvSpPr txBox="1"/>
          <p:nvPr/>
        </p:nvSpPr>
        <p:spPr>
          <a:xfrm>
            <a:off x="3956644" y="1684319"/>
            <a:ext cx="5099473" cy="1938992"/>
          </a:xfrm>
          <a:prstGeom prst="rect">
            <a:avLst/>
          </a:prstGeom>
          <a:noFill/>
        </p:spPr>
        <p:txBody>
          <a:bodyPr wrap="none" rtlCol="0">
            <a:spAutoFit/>
          </a:bodyPr>
          <a:lstStyle/>
          <a:p>
            <a:pPr algn="ctr"/>
            <a:r>
              <a:rPr lang="en-US" altLang="ko-KR" sz="9600" dirty="0" err="1" smtClean="0">
                <a:latin typeface="넥슨 풋볼고딕 L" panose="020B0303000000000000" pitchFamily="34" charset="-127"/>
                <a:ea typeface="넥슨 풋볼고딕 L" panose="020B0303000000000000" pitchFamily="34" charset="-127"/>
              </a:rPr>
              <a:t>CoAP</a:t>
            </a:r>
            <a:endParaRPr lang="en-US" altLang="ko-KR" sz="9600" dirty="0" smtClean="0">
              <a:latin typeface="넥슨 풋볼고딕 L" panose="020B0303000000000000" pitchFamily="34" charset="-127"/>
              <a:ea typeface="넥슨 풋볼고딕 L" panose="020B0303000000000000" pitchFamily="34" charset="-127"/>
            </a:endParaRPr>
          </a:p>
          <a:p>
            <a:pPr algn="ctr"/>
            <a:r>
              <a:rPr lang="en-US" altLang="ko-KR" sz="2400" dirty="0">
                <a:latin typeface="넥슨 풋볼고딕 L" panose="020B0303000000000000" pitchFamily="34" charset="-127"/>
                <a:ea typeface="넥슨 풋볼고딕 L" panose="020B0303000000000000" pitchFamily="34" charset="-127"/>
              </a:rPr>
              <a:t>(Constrained Application </a:t>
            </a:r>
            <a:r>
              <a:rPr lang="en-US" altLang="ko-KR" sz="2400" dirty="0" smtClean="0">
                <a:latin typeface="넥슨 풋볼고딕 L" panose="020B0303000000000000" pitchFamily="34" charset="-127"/>
                <a:ea typeface="넥슨 풋볼고딕 L" panose="020B0303000000000000" pitchFamily="34" charset="-127"/>
              </a:rPr>
              <a:t>Protocol)</a:t>
            </a:r>
            <a:endParaRPr lang="ko-KR" altLang="en-US" sz="2400" dirty="0">
              <a:latin typeface="넥슨 풋볼고딕 L" panose="020B0303000000000000" pitchFamily="34" charset="-127"/>
              <a:ea typeface="넥슨 풋볼고딕 L" panose="020B0303000000000000" pitchFamily="34" charset="-127"/>
            </a:endParaRPr>
          </a:p>
        </p:txBody>
      </p:sp>
      <p:sp>
        <p:nvSpPr>
          <p:cNvPr id="13" name="내용 개체 틀 2"/>
          <p:cNvSpPr txBox="1">
            <a:spLocks/>
          </p:cNvSpPr>
          <p:nvPr/>
        </p:nvSpPr>
        <p:spPr>
          <a:xfrm>
            <a:off x="3409478" y="3936425"/>
            <a:ext cx="8343538" cy="4351338"/>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sz="2000" dirty="0" smtClean="0">
                <a:latin typeface="넥슨 풋볼고딕 L" panose="020B0303000000000000" pitchFamily="34" charset="-127"/>
                <a:ea typeface="넥슨 풋볼고딕 L" panose="020B0303000000000000" pitchFamily="34" charset="-127"/>
              </a:rPr>
              <a:t>RFC 7252 </a:t>
            </a:r>
            <a:r>
              <a:rPr lang="ko-KR" altLang="en-US" sz="2000" dirty="0" smtClean="0">
                <a:latin typeface="넥슨 풋볼고딕 L" panose="020B0303000000000000" pitchFamily="34" charset="-127"/>
                <a:ea typeface="넥슨 풋볼고딕 L" panose="020B0303000000000000" pitchFamily="34" charset="-127"/>
              </a:rPr>
              <a:t>표준</a:t>
            </a:r>
            <a:endParaRPr lang="en-US" altLang="ko-KR" sz="2000" dirty="0" smtClean="0">
              <a:latin typeface="넥슨 풋볼고딕 L" panose="020B0303000000000000" pitchFamily="34" charset="-127"/>
              <a:ea typeface="넥슨 풋볼고딕 L" panose="020B0303000000000000" pitchFamily="34" charset="-127"/>
            </a:endParaRPr>
          </a:p>
          <a:p>
            <a:pPr lvl="1"/>
            <a:r>
              <a:rPr lang="en-US" altLang="ko-KR" sz="2000" dirty="0" err="1" smtClean="0">
                <a:latin typeface="넥슨 풋볼고딕 L" panose="020B0303000000000000" pitchFamily="34" charset="-127"/>
                <a:ea typeface="넥슨 풋볼고딕 L" panose="020B0303000000000000" pitchFamily="34" charset="-127"/>
              </a:rPr>
              <a:t>IoT</a:t>
            </a:r>
            <a:r>
              <a:rPr lang="ko-KR" altLang="en-US" sz="2000" dirty="0" smtClean="0">
                <a:latin typeface="넥슨 풋볼고딕 L" panose="020B0303000000000000" pitchFamily="34" charset="-127"/>
                <a:ea typeface="넥슨 풋볼고딕 L" panose="020B0303000000000000" pitchFamily="34" charset="-127"/>
              </a:rPr>
              <a:t>에 특화된 웹 프로토콜</a:t>
            </a:r>
            <a:endParaRPr lang="en-US" altLang="ko-KR" sz="2000" dirty="0" smtClean="0">
              <a:latin typeface="넥슨 풋볼고딕 L" panose="020B0303000000000000" pitchFamily="34" charset="-127"/>
              <a:ea typeface="넥슨 풋볼고딕 L" panose="020B0303000000000000" pitchFamily="34" charset="-127"/>
            </a:endParaRPr>
          </a:p>
          <a:p>
            <a:pPr lvl="1"/>
            <a:r>
              <a:rPr lang="ko-KR" altLang="en-US" sz="2000" dirty="0">
                <a:latin typeface="넥슨 풋볼고딕 L" panose="020B0303000000000000" pitchFamily="34" charset="-127"/>
                <a:ea typeface="넥슨 풋볼고딕 L" panose="020B0303000000000000" pitchFamily="34" charset="-127"/>
              </a:rPr>
              <a:t>‘제한된 </a:t>
            </a:r>
            <a:r>
              <a:rPr lang="ko-KR" altLang="en-US" sz="2000" dirty="0" err="1">
                <a:latin typeface="넥슨 풋볼고딕 L" panose="020B0303000000000000" pitchFamily="34" charset="-127"/>
                <a:ea typeface="넥슨 풋볼고딕 L" panose="020B0303000000000000" pitchFamily="34" charset="-127"/>
              </a:rPr>
              <a:t>노드와</a:t>
            </a:r>
            <a:r>
              <a:rPr lang="ko-KR" altLang="en-US" sz="2000" dirty="0">
                <a:latin typeface="넥슨 풋볼고딕 L" panose="020B0303000000000000" pitchFamily="34" charset="-127"/>
                <a:ea typeface="넥슨 풋볼고딕 L" panose="020B0303000000000000" pitchFamily="34" charset="-127"/>
              </a:rPr>
              <a:t> 제한된</a:t>
            </a:r>
            <a:r>
              <a:rPr lang="en-US" altLang="ko-KR" sz="2000" dirty="0">
                <a:latin typeface="넥슨 풋볼고딕 L" panose="020B0303000000000000" pitchFamily="34" charset="-127"/>
                <a:ea typeface="넥슨 풋볼고딕 L" panose="020B0303000000000000" pitchFamily="34" charset="-127"/>
              </a:rPr>
              <a:t>(</a:t>
            </a:r>
            <a:r>
              <a:rPr lang="ko-KR" altLang="en-US" sz="2000" dirty="0">
                <a:latin typeface="넥슨 풋볼고딕 L" panose="020B0303000000000000" pitchFamily="34" charset="-127"/>
                <a:ea typeface="넥슨 풋볼고딕 L" panose="020B0303000000000000" pitchFamily="34" charset="-127"/>
              </a:rPr>
              <a:t>즉</a:t>
            </a:r>
            <a:r>
              <a:rPr lang="en-US" altLang="ko-KR" sz="2000" dirty="0">
                <a:latin typeface="넥슨 풋볼고딕 L" panose="020B0303000000000000" pitchFamily="34" charset="-127"/>
                <a:ea typeface="넥슨 풋볼고딕 L" panose="020B0303000000000000" pitchFamily="34" charset="-127"/>
              </a:rPr>
              <a:t>, </a:t>
            </a:r>
            <a:r>
              <a:rPr lang="ko-KR" altLang="en-US" sz="2000" dirty="0">
                <a:latin typeface="넥슨 풋볼고딕 L" panose="020B0303000000000000" pitchFamily="34" charset="-127"/>
                <a:ea typeface="넥슨 풋볼고딕 L" panose="020B0303000000000000" pitchFamily="34" charset="-127"/>
              </a:rPr>
              <a:t>저전력의 손실이 많은</a:t>
            </a:r>
            <a:r>
              <a:rPr lang="en-US" altLang="ko-KR" sz="2000" dirty="0">
                <a:latin typeface="넥슨 풋볼고딕 L" panose="020B0303000000000000" pitchFamily="34" charset="-127"/>
                <a:ea typeface="넥슨 풋볼고딕 L" panose="020B0303000000000000" pitchFamily="34" charset="-127"/>
              </a:rPr>
              <a:t>) </a:t>
            </a:r>
            <a:r>
              <a:rPr lang="ko-KR" altLang="en-US" sz="2000" dirty="0">
                <a:latin typeface="넥슨 풋볼고딕 L" panose="020B0303000000000000" pitchFamily="34" charset="-127"/>
                <a:ea typeface="넥슨 풋볼고딕 L" panose="020B0303000000000000" pitchFamily="34" charset="-127"/>
              </a:rPr>
              <a:t>네트워크’를 </a:t>
            </a:r>
            <a:r>
              <a:rPr lang="ko-KR" altLang="en-US" sz="2000" dirty="0" smtClean="0">
                <a:latin typeface="넥슨 풋볼고딕 L" panose="020B0303000000000000" pitchFamily="34" charset="-127"/>
                <a:ea typeface="넥슨 풋볼고딕 L" panose="020B0303000000000000" pitchFamily="34" charset="-127"/>
              </a:rPr>
              <a:t>위한 프로토콜</a:t>
            </a:r>
            <a:endParaRPr lang="en-US" altLang="ko-KR" sz="2000" dirty="0" smtClean="0">
              <a:latin typeface="넥슨 풋볼고딕 L" panose="020B0303000000000000" pitchFamily="34" charset="-127"/>
              <a:ea typeface="넥슨 풋볼고딕 L" panose="020B0303000000000000" pitchFamily="34" charset="-127"/>
            </a:endParaRPr>
          </a:p>
          <a:p>
            <a:pPr lvl="1"/>
            <a:r>
              <a:rPr lang="ko-KR" altLang="en-US" sz="2000" dirty="0" smtClean="0">
                <a:latin typeface="넥슨 풋볼고딕 L" panose="020B0303000000000000" pitchFamily="34" charset="-127"/>
                <a:ea typeface="넥슨 풋볼고딕 L" panose="020B0303000000000000" pitchFamily="34" charset="-127"/>
              </a:rPr>
              <a:t>메시지 크기가 작고 가볍고 부하가 적음</a:t>
            </a:r>
            <a:endParaRPr lang="en-US" altLang="ko-KR" sz="2000" dirty="0" smtClean="0">
              <a:latin typeface="넥슨 풋볼고딕 L" panose="020B0303000000000000" pitchFamily="34" charset="-127"/>
              <a:ea typeface="넥슨 풋볼고딕 L" panose="020B0303000000000000" pitchFamily="34" charset="-127"/>
            </a:endParaRPr>
          </a:p>
          <a:p>
            <a:pPr lvl="1"/>
            <a:r>
              <a:rPr lang="en-US" altLang="ko-KR" sz="2000" dirty="0" smtClean="0">
                <a:latin typeface="넥슨 풋볼고딕 L" panose="020B0303000000000000" pitchFamily="34" charset="-127"/>
                <a:ea typeface="넥슨 풋볼고딕 L" panose="020B0303000000000000" pitchFamily="34" charset="-127"/>
              </a:rPr>
              <a:t>UDP</a:t>
            </a:r>
            <a:r>
              <a:rPr lang="ko-KR" altLang="en-US" sz="2000" dirty="0" smtClean="0">
                <a:latin typeface="넥슨 풋볼고딕 L" panose="020B0303000000000000" pitchFamily="34" charset="-127"/>
                <a:ea typeface="넥슨 풋볼고딕 L" panose="020B0303000000000000" pitchFamily="34" charset="-127"/>
              </a:rPr>
              <a:t>를 이용하며 구조가 매우 단순함</a:t>
            </a:r>
            <a:endParaRPr lang="en-US" altLang="ko-KR" sz="2000" dirty="0" smtClean="0">
              <a:latin typeface="넥슨 풋볼고딕 L" panose="020B0303000000000000" pitchFamily="34" charset="-127"/>
              <a:ea typeface="넥슨 풋볼고딕 L" panose="020B0303000000000000" pitchFamily="34" charset="-127"/>
            </a:endParaRPr>
          </a:p>
          <a:p>
            <a:pPr lvl="1"/>
            <a:r>
              <a:rPr lang="en-US" altLang="ko-KR" sz="2000" dirty="0" smtClean="0">
                <a:latin typeface="넥슨 풋볼고딕 L" panose="020B0303000000000000" pitchFamily="34" charset="-127"/>
                <a:ea typeface="넥슨 풋볼고딕 L" panose="020B0303000000000000" pitchFamily="34" charset="-127"/>
              </a:rPr>
              <a:t>IPv6 </a:t>
            </a:r>
            <a:r>
              <a:rPr lang="ko-KR" altLang="en-US" sz="2000" dirty="0" smtClean="0">
                <a:latin typeface="넥슨 풋볼고딕 L" panose="020B0303000000000000" pitchFamily="34" charset="-127"/>
                <a:ea typeface="넥슨 풋볼고딕 L" panose="020B0303000000000000" pitchFamily="34" charset="-127"/>
              </a:rPr>
              <a:t>기반으로</a:t>
            </a:r>
            <a:r>
              <a:rPr lang="en-US" altLang="ko-KR" sz="2000" dirty="0" smtClean="0">
                <a:latin typeface="넥슨 풋볼고딕 L" panose="020B0303000000000000" pitchFamily="34" charset="-127"/>
                <a:ea typeface="넥슨 풋볼고딕 L" panose="020B0303000000000000" pitchFamily="34" charset="-127"/>
              </a:rPr>
              <a:t> IPv4</a:t>
            </a:r>
            <a:r>
              <a:rPr lang="ko-KR" altLang="en-US" sz="2000" dirty="0" smtClean="0">
                <a:latin typeface="넥슨 풋볼고딕 L" panose="020B0303000000000000" pitchFamily="34" charset="-127"/>
                <a:ea typeface="넥슨 풋볼고딕 L" panose="020B0303000000000000" pitchFamily="34" charset="-127"/>
              </a:rPr>
              <a:t>와 </a:t>
            </a:r>
            <a:r>
              <a:rPr lang="en-US" altLang="ko-KR" sz="2000" dirty="0" smtClean="0">
                <a:latin typeface="넥슨 풋볼고딕 L" panose="020B0303000000000000" pitchFamily="34" charset="-127"/>
                <a:ea typeface="넥슨 풋볼고딕 L" panose="020B0303000000000000" pitchFamily="34" charset="-127"/>
              </a:rPr>
              <a:t>HTTP</a:t>
            </a:r>
            <a:r>
              <a:rPr lang="ko-KR" altLang="en-US" sz="2000" dirty="0" smtClean="0">
                <a:latin typeface="넥슨 풋볼고딕 L" panose="020B0303000000000000" pitchFamily="34" charset="-127"/>
                <a:ea typeface="넥슨 풋볼고딕 L" panose="020B0303000000000000" pitchFamily="34" charset="-127"/>
              </a:rPr>
              <a:t>에 호환</a:t>
            </a:r>
            <a:endParaRPr lang="en-US" altLang="ko-KR" sz="2000" dirty="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2549638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1"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87284" y="94193"/>
                <a:ext cx="4306824" cy="646331"/>
              </a:xfrm>
              <a:prstGeom prst="rect">
                <a:avLst/>
              </a:prstGeom>
              <a:noFill/>
            </p:spPr>
            <p:txBody>
              <a:bodyPr wrap="square" rtlCol="0">
                <a:spAutoFit/>
              </a:bodyPr>
              <a:lstStyle/>
              <a:p>
                <a:r>
                  <a:rPr lang="ko-KR" altLang="en-US" sz="3600" b="1" dirty="0">
                    <a:latin typeface="넥슨 풋볼고딕 B" panose="020B0803000000000000" pitchFamily="34" charset="-127"/>
                    <a:ea typeface="넥슨 풋볼고딕 B" panose="020B0803000000000000" pitchFamily="34" charset="-127"/>
                  </a:rPr>
                  <a:t>관련 연구 및 사례</a:t>
                </a:r>
              </a:p>
            </p:txBody>
          </p:sp>
          <p:cxnSp>
            <p:nvCxnSpPr>
              <p:cNvPr id="9" name="직선 연결선 8"/>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707886"/>
            </a:xfrm>
            <a:prstGeom prst="rect">
              <a:avLst/>
            </a:prstGeom>
            <a:noFill/>
          </p:spPr>
          <p:txBody>
            <a:bodyPr wrap="square" rtlCol="0">
              <a:spAutoFit/>
            </a:bodyPr>
            <a:lstStyle/>
            <a:p>
              <a:r>
                <a:rPr lang="en-US" altLang="ko-KR" sz="2000" b="1" dirty="0" err="1" smtClean="0">
                  <a:latin typeface="넥슨 풋볼고딕 B" panose="020B0803000000000000" pitchFamily="34" charset="-127"/>
                  <a:ea typeface="넥슨 풋볼고딕 B" panose="020B0803000000000000" pitchFamily="34" charset="-127"/>
                </a:rPr>
                <a:t>CoAP</a:t>
              </a:r>
              <a:r>
                <a:rPr lang="en-US" altLang="ko-KR" sz="2000" b="1" dirty="0" smtClean="0">
                  <a:latin typeface="넥슨 풋볼고딕 B" panose="020B0803000000000000" pitchFamily="34" charset="-127"/>
                  <a:ea typeface="넥슨 풋볼고딕 B" panose="020B0803000000000000" pitchFamily="34" charset="-127"/>
                </a:rPr>
                <a:t> </a:t>
              </a:r>
              <a:r>
                <a:rPr lang="en-US" altLang="ko-KR" sz="1200" b="1" dirty="0">
                  <a:latin typeface="넥슨 풋볼고딕 B" panose="020B0803000000000000" pitchFamily="34" charset="-127"/>
                  <a:ea typeface="넥슨 풋볼고딕 B" panose="020B0803000000000000" pitchFamily="34" charset="-127"/>
                </a:rPr>
                <a:t>(Constrained Application Protocol</a:t>
              </a:r>
              <a:r>
                <a:rPr lang="en-US" altLang="ko-KR" sz="1200" b="1" dirty="0" smtClean="0">
                  <a:latin typeface="넥슨 풋볼고딕 B" panose="020B0803000000000000" pitchFamily="34" charset="-127"/>
                  <a:ea typeface="넥슨 풋볼고딕 B" panose="020B0803000000000000" pitchFamily="34" charset="-127"/>
                </a:rPr>
                <a:t>) </a:t>
              </a:r>
              <a:r>
                <a:rPr lang="ko-KR" altLang="en-US" sz="1200" b="1" dirty="0" smtClean="0">
                  <a:latin typeface="넥슨 풋볼고딕 B" panose="020B0803000000000000" pitchFamily="34" charset="-127"/>
                  <a:ea typeface="넥슨 풋볼고딕 B" panose="020B0803000000000000" pitchFamily="34" charset="-127"/>
                </a:rPr>
                <a:t>장점</a:t>
              </a:r>
              <a:endParaRPr lang="ko-KR" altLang="en-US" sz="1600" b="1" dirty="0">
                <a:latin typeface="넥슨 풋볼고딕 B" panose="020B0803000000000000" pitchFamily="34" charset="-127"/>
                <a:ea typeface="넥슨 풋볼고딕 B" panose="020B0803000000000000" pitchFamily="34" charset="-127"/>
              </a:endParaRPr>
            </a:p>
            <a:p>
              <a:endParaRPr lang="ko-KR" altLang="en-US" sz="2000" b="1" dirty="0">
                <a:latin typeface="넥슨 풋볼고딕 B" panose="020B0803000000000000" pitchFamily="34" charset="-127"/>
                <a:ea typeface="넥슨 풋볼고딕 B" panose="020B0803000000000000" pitchFamily="34" charset="-127"/>
              </a:endParaRPr>
            </a:p>
          </p:txBody>
        </p:sp>
      </p:grpSp>
      <p:graphicFrame>
        <p:nvGraphicFramePr>
          <p:cNvPr id="13" name="다이어그램 12"/>
          <p:cNvGraphicFramePr/>
          <p:nvPr>
            <p:extLst>
              <p:ext uri="{D42A27DB-BD31-4B8C-83A1-F6EECF244321}">
                <p14:modId xmlns:p14="http://schemas.microsoft.com/office/powerpoint/2010/main" val="1326623276"/>
              </p:ext>
            </p:extLst>
          </p:nvPr>
        </p:nvGraphicFramePr>
        <p:xfrm>
          <a:off x="3077028" y="122911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4110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9" name="그림 8"/>
                <p:cNvPicPr>
                  <a:picLocks noChangeAspect="1"/>
                </p:cNvPicPr>
                <p:nvPr/>
              </p:nvPicPr>
              <p:blipFill rotWithShape="1">
                <a:blip r:embed="rId2"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400110"/>
            </a:xfrm>
            <a:prstGeom prst="rect">
              <a:avLst/>
            </a:prstGeom>
            <a:noFill/>
          </p:spPr>
          <p:txBody>
            <a:bodyPr wrap="square" rtlCol="0">
              <a:spAutoFit/>
            </a:bodyPr>
            <a:lstStyle/>
            <a:p>
              <a:r>
                <a:rPr lang="en-US" altLang="ko-KR" sz="2000" b="1" dirty="0" err="1" smtClean="0">
                  <a:latin typeface="넥슨 풋볼고딕 B" panose="020B0803000000000000" pitchFamily="34" charset="-127"/>
                  <a:ea typeface="넥슨 풋볼고딕 B" panose="020B0803000000000000" pitchFamily="34" charset="-127"/>
                </a:rPr>
                <a:t>CoAP</a:t>
              </a:r>
              <a:r>
                <a:rPr lang="en-US" altLang="ko-KR" sz="2000" b="1" dirty="0" smtClean="0">
                  <a:latin typeface="넥슨 풋볼고딕 B" panose="020B0803000000000000" pitchFamily="34" charset="-127"/>
                  <a:ea typeface="넥슨 풋볼고딕 B" panose="020B0803000000000000" pitchFamily="34" charset="-127"/>
                </a:rPr>
                <a:t> </a:t>
              </a:r>
              <a:r>
                <a:rPr lang="ko-KR" altLang="en-US" sz="2000" b="1" dirty="0" smtClean="0">
                  <a:latin typeface="넥슨 풋볼고딕 B" panose="020B0803000000000000" pitchFamily="34" charset="-127"/>
                  <a:ea typeface="넥슨 풋볼고딕 B" panose="020B0803000000000000" pitchFamily="34" charset="-127"/>
                </a:rPr>
                <a:t>관련 사례</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029" y="1406393"/>
            <a:ext cx="1324360" cy="1324360"/>
          </a:xfrm>
          <a:prstGeom prst="rect">
            <a:avLst/>
          </a:prstGeom>
        </p:spPr>
      </p:pic>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311" y="2849927"/>
            <a:ext cx="4323267" cy="1699526"/>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742" y="4898034"/>
            <a:ext cx="2951419" cy="1142341"/>
          </a:xfrm>
          <a:prstGeom prst="rect">
            <a:avLst/>
          </a:prstGeom>
        </p:spPr>
      </p:pic>
      <p:sp>
        <p:nvSpPr>
          <p:cNvPr id="14" name="TextBox 13"/>
          <p:cNvSpPr txBox="1"/>
          <p:nvPr/>
        </p:nvSpPr>
        <p:spPr>
          <a:xfrm>
            <a:off x="4558452" y="1578016"/>
            <a:ext cx="4837991" cy="923330"/>
          </a:xfrm>
          <a:prstGeom prst="rect">
            <a:avLst/>
          </a:prstGeom>
          <a:noFill/>
        </p:spPr>
        <p:txBody>
          <a:bodyPr wrap="none" rtlCol="0">
            <a:spAutoFit/>
          </a:bodyPr>
          <a:lstStyle/>
          <a:p>
            <a:r>
              <a:rPr lang="en-US" altLang="ko-KR" dirty="0" smtClean="0">
                <a:latin typeface="넥슨 풋볼고딕 L" panose="020B0303000000000000" pitchFamily="34" charset="-127"/>
                <a:ea typeface="넥슨 풋볼고딕 L" panose="020B0303000000000000" pitchFamily="34" charset="-127"/>
              </a:rPr>
              <a:t>Arm </a:t>
            </a:r>
            <a:r>
              <a:rPr lang="en-US" altLang="ko-KR" dirty="0" err="1" smtClean="0">
                <a:latin typeface="넥슨 풋볼고딕 L" panose="020B0303000000000000" pitchFamily="34" charset="-127"/>
                <a:ea typeface="넥슨 풋볼고딕 L" panose="020B0303000000000000" pitchFamily="34" charset="-127"/>
              </a:rPr>
              <a:t>mbed</a:t>
            </a:r>
            <a:r>
              <a:rPr lang="ko-KR" altLang="en-US" dirty="0" smtClean="0">
                <a:latin typeface="넥슨 풋볼고딕 L" panose="020B0303000000000000" pitchFamily="34" charset="-127"/>
                <a:ea typeface="넥슨 풋볼고딕 L" panose="020B0303000000000000" pitchFamily="34" charset="-127"/>
              </a:rPr>
              <a:t>과 사물인터넷 표준 솔루션</a:t>
            </a:r>
            <a:endParaRPr lang="en-US" altLang="ko-KR" dirty="0" smtClean="0">
              <a:latin typeface="넥슨 풋볼고딕 L" panose="020B0303000000000000" pitchFamily="34" charset="-127"/>
              <a:ea typeface="넥슨 풋볼고딕 L" panose="020B0303000000000000" pitchFamily="34" charset="-127"/>
            </a:endParaRPr>
          </a:p>
          <a:p>
            <a:r>
              <a:rPr lang="ko-KR" altLang="en-US" dirty="0" err="1" smtClean="0">
                <a:latin typeface="넥슨 풋볼고딕 L" panose="020B0303000000000000" pitchFamily="34" charset="-127"/>
                <a:ea typeface="넥슨 풋볼고딕 L" panose="020B0303000000000000" pitchFamily="34" charset="-127"/>
              </a:rPr>
              <a:t>센시노드</a:t>
            </a:r>
            <a:r>
              <a:rPr lang="ko-KR" altLang="en-US" dirty="0" smtClean="0">
                <a:latin typeface="넥슨 풋볼고딕 L" panose="020B0303000000000000" pitchFamily="34" charset="-127"/>
                <a:ea typeface="넥슨 풋볼고딕 L" panose="020B0303000000000000" pitchFamily="34" charset="-127"/>
              </a:rPr>
              <a:t> 인수</a:t>
            </a:r>
            <a:r>
              <a:rPr lang="en-US" altLang="ko-KR" dirty="0" smtClean="0">
                <a:latin typeface="넥슨 풋볼고딕 L" panose="020B0303000000000000" pitchFamily="34" charset="-127"/>
                <a:ea typeface="넥슨 풋볼고딕 L" panose="020B0303000000000000" pitchFamily="34" charset="-127"/>
              </a:rPr>
              <a:t>, IETF </a:t>
            </a:r>
            <a:r>
              <a:rPr lang="en-US" altLang="ko-KR" dirty="0" err="1" smtClean="0">
                <a:latin typeface="넥슨 풋볼고딕 L" panose="020B0303000000000000" pitchFamily="34" charset="-127"/>
                <a:ea typeface="넥슨 풋볼고딕 L" panose="020B0303000000000000" pitchFamily="34" charset="-127"/>
              </a:rPr>
              <a:t>CoAP</a:t>
            </a:r>
            <a:r>
              <a:rPr lang="ko-KR" altLang="en-US" dirty="0" smtClean="0">
                <a:latin typeface="넥슨 풋볼고딕 L" panose="020B0303000000000000" pitchFamily="34" charset="-127"/>
                <a:ea typeface="넥슨 풋볼고딕 L" panose="020B0303000000000000" pitchFamily="34" charset="-127"/>
              </a:rPr>
              <a:t>을 포함한 국제 사물인터넷</a:t>
            </a:r>
            <a:endParaRPr lang="en-US" altLang="ko-KR" dirty="0" smtClean="0">
              <a:latin typeface="넥슨 풋볼고딕 L" panose="020B0303000000000000" pitchFamily="34" charset="-127"/>
              <a:ea typeface="넥슨 풋볼고딕 L" panose="020B0303000000000000" pitchFamily="34" charset="-127"/>
            </a:endParaRPr>
          </a:p>
          <a:p>
            <a:r>
              <a:rPr lang="ko-KR" altLang="en-US" dirty="0" smtClean="0">
                <a:latin typeface="넥슨 풋볼고딕 L" panose="020B0303000000000000" pitchFamily="34" charset="-127"/>
                <a:ea typeface="넥슨 풋볼고딕 L" panose="020B0303000000000000" pitchFamily="34" charset="-127"/>
              </a:rPr>
              <a:t>표준화 활동에도 참여</a:t>
            </a:r>
            <a:endParaRPr lang="ko-KR" altLang="en-US" dirty="0">
              <a:latin typeface="넥슨 풋볼고딕 L" panose="020B0303000000000000" pitchFamily="34" charset="-127"/>
              <a:ea typeface="넥슨 풋볼고딕 L" panose="020B0303000000000000" pitchFamily="34" charset="-127"/>
            </a:endParaRPr>
          </a:p>
        </p:txBody>
      </p:sp>
      <p:sp>
        <p:nvSpPr>
          <p:cNvPr id="15" name="TextBox 14"/>
          <p:cNvSpPr txBox="1"/>
          <p:nvPr/>
        </p:nvSpPr>
        <p:spPr>
          <a:xfrm>
            <a:off x="6587111" y="3253466"/>
            <a:ext cx="4451219" cy="1200329"/>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사물인터넷</a:t>
            </a:r>
            <a:r>
              <a:rPr lang="en-US" altLang="ko-KR" dirty="0" smtClean="0">
                <a:latin typeface="넥슨 풋볼고딕 L" panose="020B0303000000000000" pitchFamily="34" charset="-127"/>
                <a:ea typeface="넥슨 풋볼고딕 L" panose="020B0303000000000000" pitchFamily="34" charset="-127"/>
              </a:rPr>
              <a:t>, </a:t>
            </a:r>
            <a:r>
              <a:rPr lang="en-US" altLang="ko-KR" dirty="0" err="1" smtClean="0">
                <a:latin typeface="넥슨 풋볼고딕 L" panose="020B0303000000000000" pitchFamily="34" charset="-127"/>
                <a:ea typeface="넥슨 풋볼고딕 L" panose="020B0303000000000000" pitchFamily="34" charset="-127"/>
              </a:rPr>
              <a:t>CoAP</a:t>
            </a:r>
            <a:r>
              <a:rPr lang="en-US" altLang="ko-KR"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기술 구현에 참여</a:t>
            </a:r>
            <a:endParaRPr lang="en-US" altLang="ko-KR" dirty="0" smtClean="0">
              <a:latin typeface="넥슨 풋볼고딕 L" panose="020B0303000000000000" pitchFamily="34" charset="-127"/>
              <a:ea typeface="넥슨 풋볼고딕 L" panose="020B0303000000000000" pitchFamily="34" charset="-127"/>
            </a:endParaRPr>
          </a:p>
          <a:p>
            <a:r>
              <a:rPr lang="en-US" altLang="ko-KR" dirty="0" smtClean="0">
                <a:latin typeface="넥슨 풋볼고딕 L" panose="020B0303000000000000" pitchFamily="34" charset="-127"/>
                <a:ea typeface="넥슨 풋볼고딕 L" panose="020B0303000000000000" pitchFamily="34" charset="-127"/>
              </a:rPr>
              <a:t>ICT </a:t>
            </a:r>
            <a:r>
              <a:rPr lang="ko-KR" altLang="en-US" dirty="0" smtClean="0">
                <a:latin typeface="넥슨 풋볼고딕 L" panose="020B0303000000000000" pitchFamily="34" charset="-127"/>
                <a:ea typeface="넥슨 풋볼고딕 L" panose="020B0303000000000000" pitchFamily="34" charset="-127"/>
              </a:rPr>
              <a:t>솔루션 등 </a:t>
            </a:r>
            <a:r>
              <a:rPr lang="en-US" altLang="ko-KR" dirty="0" smtClean="0">
                <a:latin typeface="넥슨 풋볼고딕 L" panose="020B0303000000000000" pitchFamily="34" charset="-127"/>
                <a:ea typeface="넥슨 풋볼고딕 L" panose="020B0303000000000000" pitchFamily="34" charset="-127"/>
              </a:rPr>
              <a:t>13</a:t>
            </a:r>
            <a:r>
              <a:rPr lang="ko-KR" altLang="en-US" dirty="0" smtClean="0">
                <a:latin typeface="넥슨 풋볼고딕 L" panose="020B0303000000000000" pitchFamily="34" charset="-127"/>
                <a:ea typeface="넥슨 풋볼고딕 L" panose="020B0303000000000000" pitchFamily="34" charset="-127"/>
              </a:rPr>
              <a:t>개의 최신 </a:t>
            </a:r>
            <a:r>
              <a:rPr lang="ko-KR" altLang="en-US" dirty="0" err="1" smtClean="0">
                <a:latin typeface="넥슨 풋볼고딕 L" panose="020B0303000000000000" pitchFamily="34" charset="-127"/>
                <a:ea typeface="넥슨 풋볼고딕 L" panose="020B0303000000000000" pitchFamily="34" charset="-127"/>
              </a:rPr>
              <a:t>트랜드</a:t>
            </a:r>
            <a:r>
              <a:rPr lang="ko-KR" altLang="en-US" dirty="0" smtClean="0">
                <a:latin typeface="넥슨 풋볼고딕 L" panose="020B0303000000000000" pitchFamily="34" charset="-127"/>
                <a:ea typeface="넥슨 풋볼고딕 L" panose="020B0303000000000000" pitchFamily="34" charset="-127"/>
              </a:rPr>
              <a:t> 프로젝트 수행</a:t>
            </a:r>
            <a:endParaRPr lang="en-US" altLang="ko-KR" dirty="0" smtClean="0">
              <a:latin typeface="넥슨 풋볼고딕 L" panose="020B0303000000000000" pitchFamily="34" charset="-127"/>
              <a:ea typeface="넥슨 풋볼고딕 L" panose="020B0303000000000000" pitchFamily="34" charset="-127"/>
            </a:endParaRPr>
          </a:p>
          <a:p>
            <a:r>
              <a:rPr lang="ko-KR" altLang="en-US" dirty="0" err="1" smtClean="0">
                <a:latin typeface="넥슨 풋볼고딕 L" panose="020B0303000000000000" pitchFamily="34" charset="-127"/>
                <a:ea typeface="넥슨 풋볼고딕 L" panose="020B0303000000000000" pitchFamily="34" charset="-127"/>
              </a:rPr>
              <a:t>임베디드</a:t>
            </a:r>
            <a:r>
              <a:rPr lang="ko-KR" altLang="en-US" dirty="0" smtClean="0">
                <a:latin typeface="넥슨 풋볼고딕 L" panose="020B0303000000000000" pitchFamily="34" charset="-127"/>
                <a:ea typeface="넥슨 풋볼고딕 L" panose="020B0303000000000000" pitchFamily="34" charset="-127"/>
              </a:rPr>
              <a:t> 서비스를 </a:t>
            </a:r>
            <a:r>
              <a:rPr lang="ko-KR" altLang="en-US" dirty="0" err="1" smtClean="0">
                <a:latin typeface="넥슨 풋볼고딕 L" panose="020B0303000000000000" pitchFamily="34" charset="-127"/>
                <a:ea typeface="넥슨 풋볼고딕 L" panose="020B0303000000000000" pitchFamily="34" charset="-127"/>
              </a:rPr>
              <a:t>타겟으로</a:t>
            </a:r>
            <a:r>
              <a:rPr lang="ko-KR" altLang="en-US" dirty="0" smtClean="0">
                <a:latin typeface="넥슨 풋볼고딕 L" panose="020B0303000000000000" pitchFamily="34" charset="-127"/>
                <a:ea typeface="넥슨 풋볼고딕 L" panose="020B0303000000000000" pitchFamily="34" charset="-127"/>
              </a:rPr>
              <a:t> 하는 창업자를 위한 </a:t>
            </a:r>
            <a:endParaRPr lang="en-US" altLang="ko-KR" dirty="0" smtClean="0">
              <a:latin typeface="넥슨 풋볼고딕 L" panose="020B0303000000000000" pitchFamily="34" charset="-127"/>
              <a:ea typeface="넥슨 풋볼고딕 L" panose="020B0303000000000000" pitchFamily="34" charset="-127"/>
            </a:endParaRPr>
          </a:p>
          <a:p>
            <a:r>
              <a:rPr lang="en-US" altLang="ko-KR" dirty="0" err="1" smtClean="0">
                <a:latin typeface="넥슨 풋볼고딕 L" panose="020B0303000000000000" pitchFamily="34" charset="-127"/>
                <a:ea typeface="넥슨 풋볼고딕 L" panose="020B0303000000000000" pitchFamily="34" charset="-127"/>
              </a:rPr>
              <a:t>CoAP</a:t>
            </a:r>
            <a:r>
              <a:rPr lang="en-US" altLang="ko-KR"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프로젝트 구성</a:t>
            </a:r>
            <a:endParaRPr lang="ko-KR" altLang="en-US" dirty="0">
              <a:latin typeface="넥슨 풋볼고딕 L" panose="020B0303000000000000" pitchFamily="34" charset="-127"/>
              <a:ea typeface="넥슨 풋볼고딕 L" panose="020B0303000000000000" pitchFamily="34" charset="-127"/>
            </a:endParaRPr>
          </a:p>
        </p:txBody>
      </p:sp>
      <p:sp>
        <p:nvSpPr>
          <p:cNvPr id="16" name="TextBox 15"/>
          <p:cNvSpPr txBox="1"/>
          <p:nvPr/>
        </p:nvSpPr>
        <p:spPr>
          <a:xfrm>
            <a:off x="6399559" y="5259214"/>
            <a:ext cx="4616970" cy="369332"/>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소형 센서 </a:t>
            </a:r>
            <a:r>
              <a:rPr lang="ko-KR" altLang="en-US" dirty="0" err="1" smtClean="0">
                <a:latin typeface="넥슨 풋볼고딕 L" panose="020B0303000000000000" pitchFamily="34" charset="-127"/>
                <a:ea typeface="넥슨 풋볼고딕 L" panose="020B0303000000000000" pitchFamily="34" charset="-127"/>
              </a:rPr>
              <a:t>노드</a:t>
            </a:r>
            <a:r>
              <a:rPr lang="ko-KR" altLang="en-US" dirty="0" smtClean="0">
                <a:latin typeface="넥슨 풋볼고딕 L" panose="020B0303000000000000" pitchFamily="34" charset="-127"/>
                <a:ea typeface="넥슨 풋볼고딕 L" panose="020B0303000000000000" pitchFamily="34" charset="-127"/>
              </a:rPr>
              <a:t> 등 경량화된 </a:t>
            </a:r>
            <a:r>
              <a:rPr lang="en-US" altLang="ko-KR" dirty="0" err="1" smtClean="0">
                <a:latin typeface="넥슨 풋볼고딕 L" panose="020B0303000000000000" pitchFamily="34" charset="-127"/>
                <a:ea typeface="넥슨 풋볼고딕 L" panose="020B0303000000000000" pitchFamily="34" charset="-127"/>
              </a:rPr>
              <a:t>CoAP</a:t>
            </a:r>
            <a:r>
              <a:rPr lang="en-US" altLang="ko-KR"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소프트웨어 개발</a:t>
            </a:r>
            <a:endParaRPr lang="en-US" altLang="ko-KR" dirty="0" smtClean="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1301259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400110"/>
            </a:xfrm>
            <a:prstGeom prst="rect">
              <a:avLst/>
            </a:prstGeom>
            <a:noFill/>
          </p:spPr>
          <p:txBody>
            <a:bodyPr wrap="square" rtlCol="0">
              <a:spAutoFit/>
            </a:bodyPr>
            <a:lstStyle/>
            <a:p>
              <a:r>
                <a:rPr lang="en-US" altLang="ko-KR" sz="2000" b="1" dirty="0" err="1" smtClean="0">
                  <a:latin typeface="넥슨 풋볼고딕 B" panose="020B0803000000000000" pitchFamily="34" charset="-127"/>
                  <a:ea typeface="넥슨 풋볼고딕 B" panose="020B0803000000000000" pitchFamily="34" charset="-127"/>
                </a:rPr>
                <a:t>CoAP</a:t>
              </a:r>
              <a:r>
                <a:rPr lang="en-US" altLang="ko-KR" sz="2000" b="1" dirty="0" smtClean="0">
                  <a:latin typeface="넥슨 풋볼고딕 B" panose="020B0803000000000000" pitchFamily="34" charset="-127"/>
                  <a:ea typeface="넥슨 풋볼고딕 B" panose="020B0803000000000000" pitchFamily="34" charset="-127"/>
                </a:rPr>
                <a:t> </a:t>
              </a:r>
              <a:r>
                <a:rPr lang="ko-KR" altLang="en-US" sz="2000" b="1" dirty="0" smtClean="0">
                  <a:latin typeface="넥슨 풋볼고딕 B" panose="020B0803000000000000" pitchFamily="34" charset="-127"/>
                  <a:ea typeface="넥슨 풋볼고딕 B" panose="020B0803000000000000" pitchFamily="34" charset="-127"/>
                </a:rPr>
                <a:t>관련 사례 </a:t>
              </a:r>
              <a:r>
                <a:rPr lang="en-US" altLang="ko-KR" sz="2000" b="1" dirty="0" smtClean="0">
                  <a:latin typeface="넥슨 풋볼고딕 B" panose="020B0803000000000000" pitchFamily="34" charset="-127"/>
                  <a:ea typeface="넥슨 풋볼고딕 B" panose="020B0803000000000000" pitchFamily="34" charset="-127"/>
                </a:rPr>
                <a:t>(</a:t>
              </a:r>
              <a:r>
                <a:rPr lang="ko-KR" altLang="en-US" sz="2000" b="1" dirty="0" smtClean="0">
                  <a:latin typeface="넥슨 풋볼고딕 B" panose="020B0803000000000000" pitchFamily="34" charset="-127"/>
                  <a:ea typeface="넥슨 풋볼고딕 B" panose="020B0803000000000000" pitchFamily="34" charset="-127"/>
                </a:rPr>
                <a:t>인터넷 기사</a:t>
              </a:r>
              <a:r>
                <a:rPr lang="en-US" altLang="ko-KR" sz="2000" b="1" dirty="0" smtClean="0">
                  <a:latin typeface="넥슨 풋볼고딕 B" panose="020B0803000000000000" pitchFamily="34" charset="-127"/>
                  <a:ea typeface="넥슨 풋볼고딕 B" panose="020B0803000000000000" pitchFamily="34" charset="-127"/>
                </a:rPr>
                <a:t>)</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3827" t="21482" r="2839" b="19180"/>
          <a:stretch/>
        </p:blipFill>
        <p:spPr>
          <a:xfrm>
            <a:off x="4909189" y="1214393"/>
            <a:ext cx="4800600" cy="2159001"/>
          </a:xfrm>
          <a:prstGeom prst="rect">
            <a:avLst/>
          </a:prstGeom>
        </p:spPr>
      </p:pic>
      <p:sp>
        <p:nvSpPr>
          <p:cNvPr id="12" name="직사각형 11"/>
          <p:cNvSpPr/>
          <p:nvPr/>
        </p:nvSpPr>
        <p:spPr>
          <a:xfrm>
            <a:off x="4881409" y="3533765"/>
            <a:ext cx="3827779" cy="369332"/>
          </a:xfrm>
          <a:prstGeom prst="rect">
            <a:avLst/>
          </a:prstGeom>
        </p:spPr>
        <p:txBody>
          <a:bodyPr wrap="none">
            <a:spAutoFit/>
          </a:bodyPr>
          <a:lstStyle/>
          <a:p>
            <a:r>
              <a:rPr lang="ko-KR" altLang="en-US" dirty="0">
                <a:latin typeface="넥슨 풋볼고딕 L" panose="020B0303000000000000" pitchFamily="34" charset="-127"/>
                <a:ea typeface="넥슨 풋볼고딕 L" panose="020B0303000000000000" pitchFamily="34" charset="-127"/>
              </a:rPr>
              <a:t>KT, 사물인터넷 플랫폼 국제표준인증 통과</a:t>
            </a:r>
          </a:p>
        </p:txBody>
      </p:sp>
      <p:sp>
        <p:nvSpPr>
          <p:cNvPr id="14" name="직사각형 13"/>
          <p:cNvSpPr/>
          <p:nvPr/>
        </p:nvSpPr>
        <p:spPr>
          <a:xfrm>
            <a:off x="3440876" y="4312929"/>
            <a:ext cx="8108311" cy="2031325"/>
          </a:xfrm>
          <a:prstGeom prst="rect">
            <a:avLst/>
          </a:prstGeom>
        </p:spPr>
        <p:txBody>
          <a:bodyPr wrap="square">
            <a:spAutoFit/>
          </a:bodyPr>
          <a:lstStyle/>
          <a:p>
            <a:r>
              <a:rPr lang="ko-KR" altLang="en-US" dirty="0" smtClean="0">
                <a:latin typeface="넥슨 풋볼고딕 L" panose="020B0303000000000000" pitchFamily="34" charset="-127"/>
                <a:ea typeface="넥슨 풋볼고딕 L" panose="020B0303000000000000" pitchFamily="34" charset="-127"/>
              </a:rPr>
              <a:t>KT</a:t>
            </a:r>
            <a:r>
              <a:rPr lang="ko-KR" altLang="en-US" dirty="0">
                <a:latin typeface="넥슨 풋볼고딕 L" panose="020B0303000000000000" pitchFamily="34" charset="-127"/>
                <a:ea typeface="넥슨 풋볼고딕 L" panose="020B0303000000000000" pitchFamily="34" charset="-127"/>
              </a:rPr>
              <a:t>는 이번 인증 획득에 따라 서버 플랫폼 및 디바이스 플랫폼에 대해 모든 프로토콜(HTTP·CoAP·MQTT)과 메시지 형식(XML·JSON) 지원하게 할 수 있는 기반을 갖추게 됐다고 설명했다</a:t>
            </a:r>
            <a:r>
              <a:rPr lang="ko-KR" altLang="en-US" dirty="0" smtClean="0">
                <a:latin typeface="넥슨 풋볼고딕 L" panose="020B0303000000000000" pitchFamily="34" charset="-127"/>
                <a:ea typeface="넥슨 풋볼고딕 L" panose="020B0303000000000000" pitchFamily="34" charset="-127"/>
              </a:rPr>
              <a:t>.</a:t>
            </a:r>
            <a:endParaRPr lang="en-US" altLang="ko-KR" dirty="0" smtClean="0">
              <a:latin typeface="넥슨 풋볼고딕 L" panose="020B0303000000000000" pitchFamily="34" charset="-127"/>
              <a:ea typeface="넥슨 풋볼고딕 L" panose="020B0303000000000000" pitchFamily="34" charset="-127"/>
            </a:endParaRPr>
          </a:p>
          <a:p>
            <a:endParaRPr lang="ko-KR" altLang="en-US" dirty="0">
              <a:latin typeface="넥슨 풋볼고딕 L" panose="020B0303000000000000" pitchFamily="34" charset="-127"/>
              <a:ea typeface="넥슨 풋볼고딕 L" panose="020B0303000000000000" pitchFamily="34" charset="-127"/>
            </a:endParaRPr>
          </a:p>
          <a:p>
            <a:r>
              <a:rPr lang="ko-KR" altLang="en-US" dirty="0">
                <a:latin typeface="넥슨 풋볼고딕 L" panose="020B0303000000000000" pitchFamily="34" charset="-127"/>
                <a:ea typeface="넥슨 풋볼고딕 L" panose="020B0303000000000000" pitchFamily="34" charset="-127"/>
              </a:rPr>
              <a:t>김준근 KT GiGA IoT사업단장은 “KT IoT플랫폼이 국내뿐만 아니라 국제적으로도 인증을 받은 결과”라며 “KT는 국내에서 IoT생태계 성장 확대를 위해 노력하고 글로벌 경쟁력도 지속적으로 유지 하겠다”고 밝혔다.</a:t>
            </a:r>
          </a:p>
        </p:txBody>
      </p:sp>
    </p:spTree>
    <p:extLst>
      <p:ext uri="{BB962C8B-B14F-4D97-AF65-F5344CB8AC3E}">
        <p14:creationId xmlns:p14="http://schemas.microsoft.com/office/powerpoint/2010/main" val="344334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209386"/>
          </a:xfrm>
          <a:prstGeom prst="rect">
            <a:avLst/>
          </a:prstGeom>
        </p:spPr>
      </p:pic>
      <p:sp>
        <p:nvSpPr>
          <p:cNvPr id="2" name="직사각형 1"/>
          <p:cNvSpPr/>
          <p:nvPr/>
        </p:nvSpPr>
        <p:spPr>
          <a:xfrm>
            <a:off x="0" y="0"/>
            <a:ext cx="12192000"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0" dirty="0" smtClean="0">
                <a:solidFill>
                  <a:schemeClr val="tx1"/>
                </a:solidFill>
                <a:latin typeface="넥슨 풋볼고딕 L" panose="020B0303000000000000" pitchFamily="34" charset="-127"/>
                <a:ea typeface="넥슨 풋볼고딕 L" panose="020B0303000000000000" pitchFamily="34" charset="-127"/>
              </a:rPr>
              <a:t>예상 시나리오</a:t>
            </a:r>
            <a:endParaRPr lang="ko-KR" altLang="en-US" sz="8000" dirty="0">
              <a:solidFill>
                <a:schemeClr val="tx1"/>
              </a:solidFill>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134093302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예상 시나리오</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400110"/>
            </a:xfrm>
            <a:prstGeom prst="rect">
              <a:avLst/>
            </a:prstGeom>
            <a:noFill/>
          </p:spPr>
          <p:txBody>
            <a:bodyPr wrap="square" rtlCol="0">
              <a:spAutoFit/>
            </a:bodyPr>
            <a:lstStyle/>
            <a:p>
              <a:r>
                <a:rPr lang="en-US" altLang="ko-KR" sz="2000" b="1" dirty="0" err="1" smtClean="0">
                  <a:latin typeface="넥슨 풋볼고딕 B" panose="020B0803000000000000" pitchFamily="34" charset="-127"/>
                  <a:ea typeface="넥슨 풋볼고딕 B" panose="020B0803000000000000" pitchFamily="34" charset="-127"/>
                </a:rPr>
                <a:t>CoAP</a:t>
              </a:r>
              <a:r>
                <a:rPr lang="en-US" altLang="ko-KR" sz="2000" b="1" dirty="0" smtClean="0">
                  <a:latin typeface="넥슨 풋볼고딕 B" panose="020B0803000000000000" pitchFamily="34" charset="-127"/>
                  <a:ea typeface="넥슨 풋볼고딕 B" panose="020B0803000000000000" pitchFamily="34" charset="-127"/>
                </a:rPr>
                <a:t> </a:t>
              </a:r>
              <a:r>
                <a:rPr lang="ko-KR" altLang="en-US" sz="2000" b="1" dirty="0" smtClean="0">
                  <a:latin typeface="넥슨 풋볼고딕 B" panose="020B0803000000000000" pitchFamily="34" charset="-127"/>
                  <a:ea typeface="넥슨 풋볼고딕 B" panose="020B0803000000000000" pitchFamily="34" charset="-127"/>
                </a:rPr>
                <a:t>관련 사례 </a:t>
              </a:r>
              <a:r>
                <a:rPr lang="en-US" altLang="ko-KR" sz="2000" b="1" dirty="0" smtClean="0">
                  <a:latin typeface="넥슨 풋볼고딕 B" panose="020B0803000000000000" pitchFamily="34" charset="-127"/>
                  <a:ea typeface="넥슨 풋볼고딕 B" panose="020B0803000000000000" pitchFamily="34" charset="-127"/>
                </a:rPr>
                <a:t>(</a:t>
              </a:r>
              <a:r>
                <a:rPr lang="ko-KR" altLang="en-US" sz="2000" b="1" dirty="0" smtClean="0">
                  <a:latin typeface="넥슨 풋볼고딕 B" panose="020B0803000000000000" pitchFamily="34" charset="-127"/>
                  <a:ea typeface="넥슨 풋볼고딕 B" panose="020B0803000000000000" pitchFamily="34" charset="-127"/>
                </a:rPr>
                <a:t>인터넷 기사</a:t>
              </a:r>
              <a:r>
                <a:rPr lang="en-US" altLang="ko-KR" sz="2000" b="1" dirty="0" smtClean="0">
                  <a:latin typeface="넥슨 풋볼고딕 B" panose="020B0803000000000000" pitchFamily="34" charset="-127"/>
                  <a:ea typeface="넥슨 풋볼고딕 B" panose="020B0803000000000000" pitchFamily="34" charset="-127"/>
                </a:rPr>
                <a:t>)</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538" y="13063"/>
            <a:ext cx="15576826" cy="6844937"/>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938" y="3507054"/>
            <a:ext cx="5027676" cy="3350946"/>
          </a:xfrm>
          <a:prstGeom prst="rect">
            <a:avLst/>
          </a:prstGeom>
        </p:spPr>
      </p:pic>
      <p:sp>
        <p:nvSpPr>
          <p:cNvPr id="13" name="직사각형 12"/>
          <p:cNvSpPr/>
          <p:nvPr/>
        </p:nvSpPr>
        <p:spPr>
          <a:xfrm>
            <a:off x="2169763" y="4324027"/>
            <a:ext cx="1239864"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err="1" smtClean="0">
                <a:solidFill>
                  <a:schemeClr val="tx1"/>
                </a:solidFill>
              </a:rPr>
              <a:t>IoT</a:t>
            </a:r>
            <a:endParaRPr lang="en-US" altLang="ko-KR" sz="3600" dirty="0" smtClean="0">
              <a:solidFill>
                <a:schemeClr val="tx1"/>
              </a:solidFill>
            </a:endParaRPr>
          </a:p>
          <a:p>
            <a:pPr algn="ctr"/>
            <a:r>
              <a:rPr lang="en-US" altLang="ko-KR" sz="2400" dirty="0" smtClean="0">
                <a:solidFill>
                  <a:schemeClr val="tx1"/>
                </a:solidFill>
              </a:rPr>
              <a:t>Control</a:t>
            </a:r>
          </a:p>
          <a:p>
            <a:pPr algn="ctr"/>
            <a:endParaRPr lang="ko-KR" altLang="en-US" sz="3600" dirty="0">
              <a:solidFill>
                <a:schemeClr val="tx1"/>
              </a:solidFill>
            </a:endParaRPr>
          </a:p>
        </p:txBody>
      </p:sp>
      <p:pic>
        <p:nvPicPr>
          <p:cNvPr id="14" name="그림 1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762874">
            <a:off x="2903292" y="1683248"/>
            <a:ext cx="3426862" cy="2700809"/>
          </a:xfrm>
          <a:prstGeom prst="rect">
            <a:avLst/>
          </a:prstGeom>
        </p:spPr>
      </p:pic>
    </p:spTree>
    <p:extLst>
      <p:ext uri="{BB962C8B-B14F-4D97-AF65-F5344CB8AC3E}">
        <p14:creationId xmlns:p14="http://schemas.microsoft.com/office/powerpoint/2010/main" val="952046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cxnSp>
        <p:nvCxnSpPr>
          <p:cNvPr id="3" name="직선 연결선 2"/>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예상 시나리오</a:t>
            </a:r>
            <a:endParaRPr lang="ko-KR" altLang="en-US" sz="3600" b="1" dirty="0">
              <a:latin typeface="넥슨 풋볼고딕 B" panose="020B0803000000000000" pitchFamily="34" charset="-127"/>
              <a:ea typeface="넥슨 풋볼고딕 B" panose="020B0803000000000000" pitchFamily="34" charset="-127"/>
            </a:endParaRPr>
          </a:p>
        </p:txBody>
      </p:sp>
      <p:sp>
        <p:nvSpPr>
          <p:cNvPr id="6" name="모서리가 둥근 직사각형 5"/>
          <p:cNvSpPr/>
          <p:nvPr/>
        </p:nvSpPr>
        <p:spPr>
          <a:xfrm>
            <a:off x="931736" y="1782041"/>
            <a:ext cx="3209544" cy="3209544"/>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7" name="모서리가 둥근 직사각형 6"/>
          <p:cNvSpPr/>
          <p:nvPr/>
        </p:nvSpPr>
        <p:spPr>
          <a:xfrm>
            <a:off x="4491228" y="1782041"/>
            <a:ext cx="3209544" cy="3209544"/>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8" name="모서리가 둥근 직사각형 7"/>
          <p:cNvSpPr/>
          <p:nvPr/>
        </p:nvSpPr>
        <p:spPr>
          <a:xfrm>
            <a:off x="8246936" y="1782041"/>
            <a:ext cx="3209544" cy="3209544"/>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1993" y="2405188"/>
            <a:ext cx="2139429" cy="2139429"/>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6725" y="2405188"/>
            <a:ext cx="2139429" cy="2139429"/>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5464" y="2405189"/>
            <a:ext cx="2139429" cy="2139429"/>
          </a:xfrm>
          <a:prstGeom prst="rect">
            <a:avLst/>
          </a:prstGeom>
        </p:spPr>
      </p:pic>
      <p:sp>
        <p:nvSpPr>
          <p:cNvPr id="12" name="TextBox 11"/>
          <p:cNvSpPr txBox="1"/>
          <p:nvPr/>
        </p:nvSpPr>
        <p:spPr>
          <a:xfrm>
            <a:off x="1887284" y="5243174"/>
            <a:ext cx="1338133" cy="369332"/>
          </a:xfrm>
          <a:prstGeom prst="rect">
            <a:avLst/>
          </a:prstGeom>
          <a:noFill/>
        </p:spPr>
        <p:txBody>
          <a:bodyPr wrap="squar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외출 모드</a:t>
            </a:r>
            <a:endParaRPr lang="ko-KR" altLang="en-US" dirty="0">
              <a:latin typeface="넥슨 풋볼고딕 L" panose="020B0303000000000000" pitchFamily="34" charset="-127"/>
              <a:ea typeface="넥슨 풋볼고딕 L" panose="020B0303000000000000" pitchFamily="34" charset="-127"/>
            </a:endParaRPr>
          </a:p>
        </p:txBody>
      </p:sp>
      <p:sp>
        <p:nvSpPr>
          <p:cNvPr id="13" name="TextBox 12"/>
          <p:cNvSpPr txBox="1"/>
          <p:nvPr/>
        </p:nvSpPr>
        <p:spPr>
          <a:xfrm>
            <a:off x="5424823" y="5243174"/>
            <a:ext cx="1342353" cy="369332"/>
          </a:xfrm>
          <a:prstGeom prst="rect">
            <a:avLst/>
          </a:prstGeom>
          <a:noFill/>
        </p:spPr>
        <p:txBody>
          <a:bodyPr wrap="squar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귀가 모드</a:t>
            </a:r>
            <a:endParaRPr lang="ko-KR" altLang="en-US" dirty="0">
              <a:latin typeface="넥슨 풋볼고딕 L" panose="020B0303000000000000" pitchFamily="34" charset="-127"/>
              <a:ea typeface="넥슨 풋볼고딕 L" panose="020B0303000000000000" pitchFamily="34" charset="-127"/>
            </a:endParaRPr>
          </a:p>
        </p:txBody>
      </p:sp>
      <p:sp>
        <p:nvSpPr>
          <p:cNvPr id="14" name="TextBox 13"/>
          <p:cNvSpPr txBox="1"/>
          <p:nvPr/>
        </p:nvSpPr>
        <p:spPr>
          <a:xfrm>
            <a:off x="9265775" y="5243174"/>
            <a:ext cx="1342353" cy="369332"/>
          </a:xfrm>
          <a:prstGeom prst="rect">
            <a:avLst/>
          </a:prstGeom>
          <a:noFill/>
        </p:spPr>
        <p:txBody>
          <a:bodyPr wrap="squar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샤워 모드</a:t>
            </a:r>
            <a:endParaRPr lang="ko-KR" altLang="en-US" dirty="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424465702"/>
      </p:ext>
    </p:extLst>
  </p:cSld>
  <p:clrMapOvr>
    <a:masterClrMapping/>
  </p:clrMapOvr>
  <p:timing>
    <p:tnLst>
      <p:par>
        <p:cTn id="1" dur="indefinite" restart="never" nodeType="tmRoot"/>
      </p:par>
    </p:tnLst>
  </p:timing>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grpSp>
        <p:nvGrpSpPr>
          <p:cNvPr id="49" name="그룹 48"/>
          <p:cNvGrpSpPr/>
          <p:nvPr/>
        </p:nvGrpSpPr>
        <p:grpSpPr>
          <a:xfrm rot="0">
            <a:off x="72275" y="242871"/>
            <a:ext cx="6594239" cy="6369990"/>
            <a:chOff x="283089" y="299805"/>
            <a:chExt cx="6594239" cy="6369990"/>
          </a:xfrm>
        </p:grpSpPr>
        <p:sp>
          <p:nvSpPr>
            <p:cNvPr id="29" name="타원 28"/>
            <p:cNvSpPr/>
            <p:nvPr/>
          </p:nvSpPr>
          <p:spPr>
            <a:xfrm>
              <a:off x="283089" y="299805"/>
              <a:ext cx="6594239" cy="63699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31" name="그룹 30"/>
            <p:cNvGrpSpPr/>
            <p:nvPr/>
          </p:nvGrpSpPr>
          <p:grpSpPr>
            <a:xfrm rot="0">
              <a:off x="1927341" y="828969"/>
              <a:ext cx="1650707" cy="1650707"/>
              <a:chOff x="2320243" y="1053821"/>
              <a:chExt cx="1650707" cy="1650707"/>
            </a:xfrm>
          </p:grpSpPr>
          <p:sp>
            <p:nvSpPr>
              <p:cNvPr id="5" name="모서리가 둥근 직사각형 4"/>
              <p:cNvSpPr/>
              <p:nvPr/>
            </p:nvSpPr>
            <p:spPr>
              <a:xfrm>
                <a:off x="2320243" y="1053821"/>
                <a:ext cx="1650707" cy="1650707"/>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6" name="그림 5"/>
              <p:cNvPicPr>
                <a:picLocks noChangeAspect="1"/>
              </p:cNvPicPr>
              <p:nvPr/>
            </p:nvPicPr>
            <p:blipFill rotWithShape="1">
              <a:blip r:embed="rId3"/>
              <a:stretch>
                <a:fillRect/>
              </a:stretch>
            </p:blipFill>
            <p:spPr>
              <a:xfrm>
                <a:off x="2725624" y="1329007"/>
                <a:ext cx="1100334" cy="1100334"/>
              </a:xfrm>
              <a:prstGeom prst="rect">
                <a:avLst/>
              </a:prstGeom>
            </p:spPr>
          </p:pic>
        </p:grpSp>
        <p:grpSp>
          <p:nvGrpSpPr>
            <p:cNvPr id="30" name="그룹 29"/>
            <p:cNvGrpSpPr/>
            <p:nvPr/>
          </p:nvGrpSpPr>
          <p:grpSpPr>
            <a:xfrm rot="0">
              <a:off x="3748212" y="872040"/>
              <a:ext cx="1650707" cy="1590747"/>
              <a:chOff x="4141114" y="1096892"/>
              <a:chExt cx="1650707" cy="1590747"/>
            </a:xfrm>
          </p:grpSpPr>
          <p:sp>
            <p:nvSpPr>
              <p:cNvPr id="8" name="모서리가 둥근 직사각형 7"/>
              <p:cNvSpPr/>
              <p:nvPr/>
            </p:nvSpPr>
            <p:spPr>
              <a:xfrm>
                <a:off x="4141114" y="1096892"/>
                <a:ext cx="1650707" cy="1590747"/>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11" name="그림 10"/>
              <p:cNvPicPr>
                <a:picLocks noChangeAspect="1"/>
              </p:cNvPicPr>
              <p:nvPr/>
            </p:nvPicPr>
            <p:blipFill rotWithShape="1">
              <a:blip r:embed="rId4"/>
              <a:stretch>
                <a:fillRect/>
              </a:stretch>
            </p:blipFill>
            <p:spPr>
              <a:xfrm>
                <a:off x="4456269" y="1312118"/>
                <a:ext cx="1020396" cy="1020396"/>
              </a:xfrm>
              <a:prstGeom prst="rect">
                <a:avLst/>
              </a:prstGeom>
            </p:spPr>
          </p:pic>
        </p:grpSp>
        <p:grpSp>
          <p:nvGrpSpPr>
            <p:cNvPr id="28" name="그룹 27"/>
            <p:cNvGrpSpPr/>
            <p:nvPr/>
          </p:nvGrpSpPr>
          <p:grpSpPr>
            <a:xfrm rot="372299">
              <a:off x="1144156" y="2899601"/>
              <a:ext cx="1246501" cy="1246501"/>
              <a:chOff x="1665254" y="2962081"/>
              <a:chExt cx="1246501" cy="1246501"/>
            </a:xfrm>
          </p:grpSpPr>
          <p:sp>
            <p:nvSpPr>
              <p:cNvPr id="13" name="모서리가 둥근 직사각형 12"/>
              <p:cNvSpPr/>
              <p:nvPr/>
            </p:nvSpPr>
            <p:spPr>
              <a:xfrm>
                <a:off x="1665254" y="2962081"/>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12" name="그림 11"/>
              <p:cNvPicPr>
                <a:picLocks noChangeAspect="1"/>
              </p:cNvPicPr>
              <p:nvPr/>
            </p:nvPicPr>
            <p:blipFill rotWithShape="1">
              <a:blip r:embed="rId5">
                <a:biLevel thresh="75000"/>
              </a:blip>
              <a:srcRect l="6000" t="4450" r="7280" b="6040"/>
              <a:stretch>
                <a:fillRect/>
              </a:stretch>
            </p:blipFill>
            <p:spPr>
              <a:xfrm>
                <a:off x="1849352" y="3033377"/>
                <a:ext cx="1024471" cy="1057519"/>
              </a:xfrm>
              <a:prstGeom prst="rect">
                <a:avLst/>
              </a:prstGeom>
            </p:spPr>
          </p:pic>
        </p:grpSp>
        <p:grpSp>
          <p:nvGrpSpPr>
            <p:cNvPr id="26" name="그룹 25"/>
            <p:cNvGrpSpPr/>
            <p:nvPr/>
          </p:nvGrpSpPr>
          <p:grpSpPr>
            <a:xfrm rot="21442719">
              <a:off x="3012243" y="2922745"/>
              <a:ext cx="1246501" cy="1246501"/>
              <a:chOff x="3384884" y="2977310"/>
              <a:chExt cx="1246501" cy="1246501"/>
            </a:xfrm>
          </p:grpSpPr>
          <p:sp>
            <p:nvSpPr>
              <p:cNvPr id="18" name="모서리가 둥근 직사각형 17"/>
              <p:cNvSpPr/>
              <p:nvPr/>
            </p:nvSpPr>
            <p:spPr>
              <a:xfrm>
                <a:off x="3384884" y="2977310"/>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22" name="그림 21"/>
              <p:cNvPicPr>
                <a:picLocks noChangeAspect="1"/>
              </p:cNvPicPr>
              <p:nvPr/>
            </p:nvPicPr>
            <p:blipFill rotWithShape="1">
              <a:blip r:embed="rId6"/>
              <a:stretch>
                <a:fillRect/>
              </a:stretch>
            </p:blipFill>
            <p:spPr>
              <a:xfrm>
                <a:off x="3514618" y="3072376"/>
                <a:ext cx="1052155" cy="1052155"/>
              </a:xfrm>
              <a:prstGeom prst="rect">
                <a:avLst/>
              </a:prstGeom>
            </p:spPr>
          </p:pic>
        </p:grpSp>
        <p:grpSp>
          <p:nvGrpSpPr>
            <p:cNvPr id="25" name="그룹 24"/>
            <p:cNvGrpSpPr/>
            <p:nvPr/>
          </p:nvGrpSpPr>
          <p:grpSpPr>
            <a:xfrm rot="520575">
              <a:off x="3950315" y="4530035"/>
              <a:ext cx="1246501" cy="1246501"/>
              <a:chOff x="4284881" y="4297104"/>
              <a:chExt cx="1246501" cy="1246501"/>
            </a:xfrm>
          </p:grpSpPr>
          <p:sp>
            <p:nvSpPr>
              <p:cNvPr id="16" name="모서리가 둥근 직사각형 15"/>
              <p:cNvSpPr/>
              <p:nvPr/>
            </p:nvSpPr>
            <p:spPr>
              <a:xfrm>
                <a:off x="4284881" y="4297104"/>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23" name="그림 22"/>
              <p:cNvPicPr>
                <a:picLocks noChangeAspect="1"/>
              </p:cNvPicPr>
              <p:nvPr/>
            </p:nvPicPr>
            <p:blipFill rotWithShape="1">
              <a:blip r:embed="rId7"/>
              <a:stretch>
                <a:fillRect/>
              </a:stretch>
            </p:blipFill>
            <p:spPr>
              <a:xfrm>
                <a:off x="4382758" y="4368400"/>
                <a:ext cx="1064283" cy="1064283"/>
              </a:xfrm>
              <a:prstGeom prst="rect">
                <a:avLst/>
              </a:prstGeom>
            </p:spPr>
          </p:pic>
        </p:grpSp>
        <p:grpSp>
          <p:nvGrpSpPr>
            <p:cNvPr id="27" name="그룹 26"/>
            <p:cNvGrpSpPr/>
            <p:nvPr/>
          </p:nvGrpSpPr>
          <p:grpSpPr>
            <a:xfrm rot="0">
              <a:off x="1949584" y="4569113"/>
              <a:ext cx="1246501" cy="1246501"/>
              <a:chOff x="2360413" y="4368400"/>
              <a:chExt cx="1246501" cy="1246501"/>
            </a:xfrm>
          </p:grpSpPr>
          <p:sp>
            <p:nvSpPr>
              <p:cNvPr id="14" name="모서리가 둥근 직사각형 13"/>
              <p:cNvSpPr/>
              <p:nvPr/>
            </p:nvSpPr>
            <p:spPr>
              <a:xfrm>
                <a:off x="2360413" y="4368400"/>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24" name="그림 23"/>
              <p:cNvPicPr>
                <a:picLocks noChangeAspect="1"/>
              </p:cNvPicPr>
              <p:nvPr/>
            </p:nvPicPr>
            <p:blipFill rotWithShape="1">
              <a:blip r:embed="rId8"/>
              <a:stretch>
                <a:fillRect/>
              </a:stretch>
            </p:blipFill>
            <p:spPr>
              <a:xfrm>
                <a:off x="2523707" y="4527621"/>
                <a:ext cx="928057" cy="928057"/>
              </a:xfrm>
              <a:prstGeom prst="rect">
                <a:avLst/>
              </a:prstGeom>
            </p:spPr>
          </p:pic>
        </p:grpSp>
        <p:sp>
          <p:nvSpPr>
            <p:cNvPr id="38" name="TextBox 37"/>
            <p:cNvSpPr txBox="1"/>
            <p:nvPr/>
          </p:nvSpPr>
          <p:spPr>
            <a:xfrm>
              <a:off x="2094923" y="389141"/>
              <a:ext cx="1503785" cy="446938"/>
            </a:xfrm>
            <a:prstGeom prst="rect">
              <a:avLst/>
            </a:prstGeom>
            <a:noFill/>
          </p:spPr>
          <p:txBody>
            <a:bodyPr wrap="square">
              <a:spAutoFit/>
            </a:bodyPr>
            <a:lstStyle/>
            <a:p>
              <a:pPr algn="ctr">
                <a:defRPr lang="ko-KR" altLang="en-US"/>
              </a:pPr>
              <a:r>
                <a:rPr lang="ko-KR" altLang="en-US" sz="2400">
                  <a:latin typeface="넥슨 풋볼고딕 L"/>
                  <a:ea typeface="넥슨 풋볼고딕 L"/>
                </a:rPr>
                <a:t>외출 모드</a:t>
              </a:r>
              <a:endParaRPr lang="ko-KR" altLang="en-US" sz="2400">
                <a:latin typeface="넥슨 풋볼고딕 L"/>
                <a:ea typeface="넥슨 풋볼고딕 L"/>
              </a:endParaRPr>
            </a:p>
          </p:txBody>
        </p:sp>
        <p:sp>
          <p:nvSpPr>
            <p:cNvPr id="39" name="TextBox 38"/>
            <p:cNvSpPr txBox="1"/>
            <p:nvPr/>
          </p:nvSpPr>
          <p:spPr>
            <a:xfrm>
              <a:off x="3875904" y="401257"/>
              <a:ext cx="1487299" cy="444347"/>
            </a:xfrm>
            <a:prstGeom prst="rect">
              <a:avLst/>
            </a:prstGeom>
            <a:noFill/>
          </p:spPr>
          <p:txBody>
            <a:bodyPr wrap="square">
              <a:spAutoFit/>
            </a:bodyPr>
            <a:lstStyle/>
            <a:p>
              <a:pPr algn="ctr">
                <a:defRPr lang="ko-KR" altLang="en-US"/>
              </a:pPr>
              <a:r>
                <a:rPr lang="ko-KR" altLang="en-US" sz="2400">
                  <a:latin typeface="넥슨 풋볼고딕 L"/>
                  <a:ea typeface="넥슨 풋볼고딕 L"/>
                </a:rPr>
                <a:t>귀가 모드</a:t>
              </a:r>
              <a:endParaRPr lang="ko-KR" altLang="en-US" sz="2400">
                <a:latin typeface="넥슨 풋볼고딕 L"/>
                <a:ea typeface="넥슨 풋볼고딕 L"/>
              </a:endParaRPr>
            </a:p>
          </p:txBody>
        </p:sp>
        <p:grpSp>
          <p:nvGrpSpPr>
            <p:cNvPr id="45" name="그룹 44"/>
            <p:cNvGrpSpPr/>
            <p:nvPr/>
          </p:nvGrpSpPr>
          <p:grpSpPr>
            <a:xfrm rot="0">
              <a:off x="4838884" y="2838342"/>
              <a:ext cx="1246501" cy="1246501"/>
              <a:chOff x="4838884" y="2838342"/>
              <a:chExt cx="1246501" cy="1246501"/>
            </a:xfrm>
          </p:grpSpPr>
          <p:sp>
            <p:nvSpPr>
              <p:cNvPr id="43" name="모서리가 둥근 직사각형 42"/>
              <p:cNvSpPr/>
              <p:nvPr/>
            </p:nvSpPr>
            <p:spPr>
              <a:xfrm rot="21442719">
                <a:off x="4838884" y="2838342"/>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41" name="그림 40"/>
              <p:cNvPicPr>
                <a:picLocks noChangeAspect="1"/>
              </p:cNvPicPr>
              <p:nvPr/>
            </p:nvPicPr>
            <p:blipFill rotWithShape="1">
              <a:blip r:embed="rId9"/>
              <a:stretch>
                <a:fillRect/>
              </a:stretch>
            </p:blipFill>
            <p:spPr>
              <a:xfrm>
                <a:off x="4995305" y="2954151"/>
                <a:ext cx="969291" cy="969291"/>
              </a:xfrm>
              <a:prstGeom prst="rect">
                <a:avLst/>
              </a:prstGeom>
            </p:spPr>
          </p:pic>
        </p:grpSp>
      </p:grpSp>
      <p:grpSp>
        <p:nvGrpSpPr>
          <p:cNvPr id="50" name="그룹 49"/>
          <p:cNvGrpSpPr/>
          <p:nvPr/>
        </p:nvGrpSpPr>
        <p:grpSpPr>
          <a:xfrm rot="0">
            <a:off x="7079020" y="772035"/>
            <a:ext cx="4595630" cy="4808455"/>
            <a:chOff x="6801238" y="730807"/>
            <a:chExt cx="4595630" cy="4808455"/>
          </a:xfrm>
        </p:grpSpPr>
        <p:sp>
          <p:nvSpPr>
            <p:cNvPr id="32" name="타원 31"/>
            <p:cNvSpPr/>
            <p:nvPr/>
          </p:nvSpPr>
          <p:spPr>
            <a:xfrm>
              <a:off x="6801238" y="1099915"/>
              <a:ext cx="4595630" cy="4439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33" name="그룹 32"/>
            <p:cNvGrpSpPr/>
            <p:nvPr/>
          </p:nvGrpSpPr>
          <p:grpSpPr>
            <a:xfrm rot="0">
              <a:off x="8139100" y="1185181"/>
              <a:ext cx="1650707" cy="1650707"/>
              <a:chOff x="8556390" y="1047524"/>
              <a:chExt cx="1650707" cy="1650707"/>
            </a:xfrm>
          </p:grpSpPr>
          <p:sp>
            <p:nvSpPr>
              <p:cNvPr id="9" name="모서리가 둥근 직사각형 8"/>
              <p:cNvSpPr/>
              <p:nvPr/>
            </p:nvSpPr>
            <p:spPr>
              <a:xfrm>
                <a:off x="8556390" y="1047524"/>
                <a:ext cx="1650707" cy="1650707"/>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10" name="그림 9"/>
              <p:cNvPicPr>
                <a:picLocks noChangeAspect="1"/>
              </p:cNvPicPr>
              <p:nvPr/>
            </p:nvPicPr>
            <p:blipFill rotWithShape="1">
              <a:blip r:embed="rId10"/>
              <a:stretch>
                <a:fillRect/>
              </a:stretch>
            </p:blipFill>
            <p:spPr>
              <a:xfrm>
                <a:off x="8860661" y="1271962"/>
                <a:ext cx="1100334" cy="1100334"/>
              </a:xfrm>
              <a:prstGeom prst="rect">
                <a:avLst/>
              </a:prstGeom>
            </p:spPr>
          </p:pic>
        </p:grpSp>
        <p:grpSp>
          <p:nvGrpSpPr>
            <p:cNvPr id="37" name="그룹 36"/>
            <p:cNvGrpSpPr/>
            <p:nvPr/>
          </p:nvGrpSpPr>
          <p:grpSpPr>
            <a:xfrm rot="0">
              <a:off x="9616400" y="3051278"/>
              <a:ext cx="1246501" cy="1246501"/>
              <a:chOff x="8780357" y="3033377"/>
              <a:chExt cx="1246501" cy="1246501"/>
            </a:xfrm>
          </p:grpSpPr>
          <p:sp>
            <p:nvSpPr>
              <p:cNvPr id="20" name="모서리가 둥근 직사각형 19"/>
              <p:cNvSpPr/>
              <p:nvPr/>
            </p:nvSpPr>
            <p:spPr>
              <a:xfrm>
                <a:off x="8780357" y="3033377"/>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34" name="그림 33"/>
              <p:cNvPicPr>
                <a:picLocks noChangeAspect="1"/>
              </p:cNvPicPr>
              <p:nvPr/>
            </p:nvPicPr>
            <p:blipFill rotWithShape="1">
              <a:blip r:embed="rId11"/>
              <a:stretch>
                <a:fillRect/>
              </a:stretch>
            </p:blipFill>
            <p:spPr>
              <a:xfrm>
                <a:off x="8829094" y="3119025"/>
                <a:ext cx="1075203" cy="1075203"/>
              </a:xfrm>
              <a:prstGeom prst="rect">
                <a:avLst/>
              </a:prstGeom>
            </p:spPr>
          </p:pic>
        </p:grpSp>
        <p:sp>
          <p:nvSpPr>
            <p:cNvPr id="36" name="모서리가 둥근 직사각형 35"/>
            <p:cNvSpPr/>
            <p:nvPr/>
          </p:nvSpPr>
          <p:spPr>
            <a:xfrm>
              <a:off x="7094225" y="2804616"/>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35" name="그림 34"/>
            <p:cNvPicPr>
              <a:picLocks noChangeAspect="1"/>
            </p:cNvPicPr>
            <p:nvPr/>
          </p:nvPicPr>
          <p:blipFill rotWithShape="1">
            <a:blip r:embed="rId12"/>
            <a:stretch>
              <a:fillRect/>
            </a:stretch>
          </p:blipFill>
          <p:spPr>
            <a:xfrm>
              <a:off x="7123689" y="2776706"/>
              <a:ext cx="1254390" cy="1254390"/>
            </a:xfrm>
            <a:prstGeom prst="rect">
              <a:avLst/>
            </a:prstGeom>
          </p:spPr>
        </p:pic>
        <p:sp>
          <p:nvSpPr>
            <p:cNvPr id="40" name="TextBox 39"/>
            <p:cNvSpPr txBox="1"/>
            <p:nvPr/>
          </p:nvSpPr>
          <p:spPr>
            <a:xfrm>
              <a:off x="8392836" y="730807"/>
              <a:ext cx="1508006" cy="445260"/>
            </a:xfrm>
            <a:prstGeom prst="rect">
              <a:avLst/>
            </a:prstGeom>
            <a:noFill/>
          </p:spPr>
          <p:txBody>
            <a:bodyPr wrap="square">
              <a:spAutoFit/>
            </a:bodyPr>
            <a:lstStyle/>
            <a:p>
              <a:pPr algn="ctr">
                <a:defRPr lang="ko-KR" altLang="en-US"/>
              </a:pPr>
              <a:r>
                <a:rPr lang="ko-KR" altLang="en-US" sz="2400">
                  <a:latin typeface="넥슨 풋볼고딕 L"/>
                  <a:ea typeface="넥슨 풋볼고딕 L"/>
                </a:rPr>
                <a:t>샤워 모드</a:t>
              </a:r>
              <a:endParaRPr lang="ko-KR" altLang="en-US" sz="2400">
                <a:latin typeface="넥슨 풋볼고딕 L"/>
                <a:ea typeface="넥슨 풋볼고딕 L"/>
              </a:endParaRPr>
            </a:p>
          </p:txBody>
        </p:sp>
        <p:sp>
          <p:nvSpPr>
            <p:cNvPr id="47" name="모서리가 둥근 직사각형 46"/>
            <p:cNvSpPr/>
            <p:nvPr/>
          </p:nvSpPr>
          <p:spPr>
            <a:xfrm>
              <a:off x="8312583" y="4079027"/>
              <a:ext cx="1246501" cy="1246501"/>
            </a:xfrm>
            <a:prstGeom prst="roundRect">
              <a:avLst>
                <a:gd name="adj" fmla="val 16667"/>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pic>
          <p:nvPicPr>
            <p:cNvPr id="46" name="그림 45"/>
            <p:cNvPicPr>
              <a:picLocks noChangeAspect="1"/>
            </p:cNvPicPr>
            <p:nvPr/>
          </p:nvPicPr>
          <p:blipFill rotWithShape="1">
            <a:blip r:embed="rId13"/>
            <a:stretch>
              <a:fillRect/>
            </a:stretch>
          </p:blipFill>
          <p:spPr>
            <a:xfrm>
              <a:off x="8501391" y="4177097"/>
              <a:ext cx="1050360" cy="1050360"/>
            </a:xfrm>
            <a:prstGeom prst="rect">
              <a:avLst/>
            </a:prstGeom>
          </p:spPr>
        </p:pic>
      </p:grpSp>
    </p:spTree>
  </p:cSld>
  <p:clrMapOvr>
    <a:masterClrMapping/>
  </p:clrMapOvr>
  <p:transition xmlns:mc="http://schemas.openxmlformats.org/markup-compatibility/2006" xmlns:hp="http://schemas.haansoft.com/office/presentation/8.0" mc:Ignorable="hp" hp:hslDur="5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68" y="0"/>
            <a:ext cx="11128932" cy="6858000"/>
          </a:xfrm>
          <a:prstGeom prst="rect">
            <a:avLst/>
          </a:prstGeom>
          <a:effectLst>
            <a:outerShdw blurRad="50800" dist="38100" dir="2700000" algn="tl" rotWithShape="0">
              <a:prstClr val="black">
                <a:alpha val="40000"/>
              </a:prstClr>
            </a:outerShdw>
          </a:effectLst>
        </p:spPr>
      </p:pic>
      <p:sp>
        <p:nvSpPr>
          <p:cNvPr id="43" name="직사각형 42"/>
          <p:cNvSpPr/>
          <p:nvPr/>
        </p:nvSpPr>
        <p:spPr>
          <a:xfrm>
            <a:off x="2098622" y="1004341"/>
            <a:ext cx="4527029" cy="293807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grpSp>
        <p:nvGrpSpPr>
          <p:cNvPr id="44" name="그룹 43"/>
          <p:cNvGrpSpPr/>
          <p:nvPr/>
        </p:nvGrpSpPr>
        <p:grpSpPr>
          <a:xfrm>
            <a:off x="2141239" y="1123157"/>
            <a:ext cx="2448517" cy="2729000"/>
            <a:chOff x="283089" y="299805"/>
            <a:chExt cx="6594239" cy="6369990"/>
          </a:xfrm>
        </p:grpSpPr>
        <p:sp>
          <p:nvSpPr>
            <p:cNvPr id="45" name="타원 44"/>
            <p:cNvSpPr/>
            <p:nvPr/>
          </p:nvSpPr>
          <p:spPr>
            <a:xfrm>
              <a:off x="283089" y="299805"/>
              <a:ext cx="6594239" cy="63699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1927341" y="828969"/>
              <a:ext cx="1650707" cy="1650707"/>
              <a:chOff x="2320243" y="1053821"/>
              <a:chExt cx="1650707" cy="1650707"/>
            </a:xfrm>
          </p:grpSpPr>
          <p:sp>
            <p:nvSpPr>
              <p:cNvPr id="67" name="모서리가 둥근 직사각형 66"/>
              <p:cNvSpPr/>
              <p:nvPr/>
            </p:nvSpPr>
            <p:spPr>
              <a:xfrm>
                <a:off x="2320243" y="1053821"/>
                <a:ext cx="1650707" cy="1650707"/>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68" name="그림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5624" y="1329007"/>
                <a:ext cx="1100334" cy="1100334"/>
              </a:xfrm>
              <a:prstGeom prst="rect">
                <a:avLst/>
              </a:prstGeom>
            </p:spPr>
          </p:pic>
        </p:grpSp>
        <p:grpSp>
          <p:nvGrpSpPr>
            <p:cNvPr id="47" name="그룹 46"/>
            <p:cNvGrpSpPr/>
            <p:nvPr/>
          </p:nvGrpSpPr>
          <p:grpSpPr>
            <a:xfrm>
              <a:off x="3748212" y="872040"/>
              <a:ext cx="1650707" cy="1590747"/>
              <a:chOff x="4141114" y="1096892"/>
              <a:chExt cx="1650707" cy="1590747"/>
            </a:xfrm>
          </p:grpSpPr>
          <p:sp>
            <p:nvSpPr>
              <p:cNvPr id="65" name="모서리가 둥근 직사각형 64"/>
              <p:cNvSpPr/>
              <p:nvPr/>
            </p:nvSpPr>
            <p:spPr>
              <a:xfrm>
                <a:off x="4141114" y="1096892"/>
                <a:ext cx="1650707" cy="1590747"/>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66" name="그림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269" y="1312118"/>
                <a:ext cx="1020396" cy="1020396"/>
              </a:xfrm>
              <a:prstGeom prst="rect">
                <a:avLst/>
              </a:prstGeom>
            </p:spPr>
          </p:pic>
        </p:grpSp>
        <p:grpSp>
          <p:nvGrpSpPr>
            <p:cNvPr id="48" name="그룹 47"/>
            <p:cNvGrpSpPr/>
            <p:nvPr/>
          </p:nvGrpSpPr>
          <p:grpSpPr>
            <a:xfrm rot="372300">
              <a:off x="1144156" y="2899601"/>
              <a:ext cx="1246501" cy="1246501"/>
              <a:chOff x="1665254" y="2962081"/>
              <a:chExt cx="1246501" cy="1246501"/>
            </a:xfrm>
          </p:grpSpPr>
          <p:sp>
            <p:nvSpPr>
              <p:cNvPr id="63" name="모서리가 둥근 직사각형 62"/>
              <p:cNvSpPr/>
              <p:nvPr/>
            </p:nvSpPr>
            <p:spPr>
              <a:xfrm>
                <a:off x="1665254" y="2962081"/>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64" name="그림 63"/>
              <p:cNvPicPr>
                <a:picLocks noChangeAspect="1"/>
              </p:cNvPicPr>
              <p:nvPr/>
            </p:nvPicPr>
            <p:blipFill rotWithShape="1">
              <a:blip r:embed="rId6" cstate="print">
                <a:biLevel thresh="75000"/>
                <a:extLst>
                  <a:ext uri="{28A0092B-C50C-407E-A947-70E740481C1C}">
                    <a14:useLocalDpi xmlns:a14="http://schemas.microsoft.com/office/drawing/2010/main" val="0"/>
                  </a:ext>
                </a:extLst>
              </a:blip>
              <a:srcRect l="6002" t="4446" r="7284" b="6043"/>
              <a:stretch/>
            </p:blipFill>
            <p:spPr>
              <a:xfrm>
                <a:off x="1849352" y="3033377"/>
                <a:ext cx="1024471" cy="1057519"/>
              </a:xfrm>
              <a:prstGeom prst="rect">
                <a:avLst/>
              </a:prstGeom>
            </p:spPr>
          </p:pic>
        </p:grpSp>
        <p:grpSp>
          <p:nvGrpSpPr>
            <p:cNvPr id="49" name="그룹 48"/>
            <p:cNvGrpSpPr/>
            <p:nvPr/>
          </p:nvGrpSpPr>
          <p:grpSpPr>
            <a:xfrm rot="21442720">
              <a:off x="3012243" y="2922745"/>
              <a:ext cx="1246501" cy="1246501"/>
              <a:chOff x="3384884" y="2977310"/>
              <a:chExt cx="1246501" cy="1246501"/>
            </a:xfrm>
          </p:grpSpPr>
          <p:sp>
            <p:nvSpPr>
              <p:cNvPr id="61" name="모서리가 둥근 직사각형 60"/>
              <p:cNvSpPr/>
              <p:nvPr/>
            </p:nvSpPr>
            <p:spPr>
              <a:xfrm>
                <a:off x="3384884" y="2977310"/>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62" name="그림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4618" y="3072376"/>
                <a:ext cx="1052155" cy="1052155"/>
              </a:xfrm>
              <a:prstGeom prst="rect">
                <a:avLst/>
              </a:prstGeom>
            </p:spPr>
          </p:pic>
        </p:grpSp>
        <p:grpSp>
          <p:nvGrpSpPr>
            <p:cNvPr id="50" name="그룹 49"/>
            <p:cNvGrpSpPr/>
            <p:nvPr/>
          </p:nvGrpSpPr>
          <p:grpSpPr>
            <a:xfrm rot="520575">
              <a:off x="3950315" y="4530035"/>
              <a:ext cx="1246501" cy="1246501"/>
              <a:chOff x="4284881" y="4297104"/>
              <a:chExt cx="1246501" cy="1246501"/>
            </a:xfrm>
          </p:grpSpPr>
          <p:sp>
            <p:nvSpPr>
              <p:cNvPr id="59" name="모서리가 둥근 직사각형 58"/>
              <p:cNvSpPr/>
              <p:nvPr/>
            </p:nvSpPr>
            <p:spPr>
              <a:xfrm>
                <a:off x="4284881" y="4297104"/>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60" name="그림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2758" y="4368400"/>
                <a:ext cx="1064283" cy="1064283"/>
              </a:xfrm>
              <a:prstGeom prst="rect">
                <a:avLst/>
              </a:prstGeom>
            </p:spPr>
          </p:pic>
        </p:grpSp>
        <p:grpSp>
          <p:nvGrpSpPr>
            <p:cNvPr id="51" name="그룹 50"/>
            <p:cNvGrpSpPr/>
            <p:nvPr/>
          </p:nvGrpSpPr>
          <p:grpSpPr>
            <a:xfrm>
              <a:off x="1949584" y="4569113"/>
              <a:ext cx="1246501" cy="1246501"/>
              <a:chOff x="2360413" y="4368400"/>
              <a:chExt cx="1246501" cy="1246501"/>
            </a:xfrm>
          </p:grpSpPr>
          <p:sp>
            <p:nvSpPr>
              <p:cNvPr id="57" name="모서리가 둥근 직사각형 56"/>
              <p:cNvSpPr/>
              <p:nvPr/>
            </p:nvSpPr>
            <p:spPr>
              <a:xfrm>
                <a:off x="2360413" y="4368400"/>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58" name="그림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3707" y="4527621"/>
                <a:ext cx="928057" cy="928057"/>
              </a:xfrm>
              <a:prstGeom prst="rect">
                <a:avLst/>
              </a:prstGeom>
            </p:spPr>
          </p:pic>
        </p:grpSp>
        <p:grpSp>
          <p:nvGrpSpPr>
            <p:cNvPr id="54" name="그룹 53"/>
            <p:cNvGrpSpPr/>
            <p:nvPr/>
          </p:nvGrpSpPr>
          <p:grpSpPr>
            <a:xfrm>
              <a:off x="4838884" y="2838342"/>
              <a:ext cx="1246501" cy="1246501"/>
              <a:chOff x="4838884" y="2838342"/>
              <a:chExt cx="1246501" cy="1246501"/>
            </a:xfrm>
          </p:grpSpPr>
          <p:sp>
            <p:nvSpPr>
              <p:cNvPr id="55" name="모서리가 둥근 직사각형 54"/>
              <p:cNvSpPr/>
              <p:nvPr/>
            </p:nvSpPr>
            <p:spPr>
              <a:xfrm rot="21442720">
                <a:off x="4838884" y="2838342"/>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56" name="그림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95305" y="2954151"/>
                <a:ext cx="969291" cy="969291"/>
              </a:xfrm>
              <a:prstGeom prst="rect">
                <a:avLst/>
              </a:prstGeom>
            </p:spPr>
          </p:pic>
        </p:grpSp>
      </p:grpSp>
      <p:grpSp>
        <p:nvGrpSpPr>
          <p:cNvPr id="69" name="그룹 68"/>
          <p:cNvGrpSpPr/>
          <p:nvPr/>
        </p:nvGrpSpPr>
        <p:grpSpPr>
          <a:xfrm>
            <a:off x="4718408" y="1614970"/>
            <a:ext cx="1706410" cy="1901884"/>
            <a:chOff x="6801238" y="1099915"/>
            <a:chExt cx="4595630" cy="4439347"/>
          </a:xfrm>
        </p:grpSpPr>
        <p:sp>
          <p:nvSpPr>
            <p:cNvPr id="70" name="타원 69"/>
            <p:cNvSpPr/>
            <p:nvPr/>
          </p:nvSpPr>
          <p:spPr>
            <a:xfrm>
              <a:off x="6801238" y="1099915"/>
              <a:ext cx="4595630" cy="44393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p:cNvGrpSpPr/>
            <p:nvPr/>
          </p:nvGrpSpPr>
          <p:grpSpPr>
            <a:xfrm>
              <a:off x="8139101" y="1185181"/>
              <a:ext cx="1650707" cy="1650707"/>
              <a:chOff x="8556390" y="1047524"/>
              <a:chExt cx="1650707" cy="1650707"/>
            </a:xfrm>
          </p:grpSpPr>
          <p:sp>
            <p:nvSpPr>
              <p:cNvPr id="80" name="모서리가 둥근 직사각형 79"/>
              <p:cNvSpPr/>
              <p:nvPr/>
            </p:nvSpPr>
            <p:spPr>
              <a:xfrm>
                <a:off x="8556390" y="1047524"/>
                <a:ext cx="1650707" cy="1650707"/>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81" name="그림 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60661" y="1271962"/>
                <a:ext cx="1100334" cy="1100334"/>
              </a:xfrm>
              <a:prstGeom prst="rect">
                <a:avLst/>
              </a:prstGeom>
            </p:spPr>
          </p:pic>
        </p:grpSp>
        <p:grpSp>
          <p:nvGrpSpPr>
            <p:cNvPr id="72" name="그룹 71"/>
            <p:cNvGrpSpPr/>
            <p:nvPr/>
          </p:nvGrpSpPr>
          <p:grpSpPr>
            <a:xfrm>
              <a:off x="9616399" y="3051278"/>
              <a:ext cx="1246501" cy="1246501"/>
              <a:chOff x="8780357" y="3033377"/>
              <a:chExt cx="1246501" cy="1246501"/>
            </a:xfrm>
          </p:grpSpPr>
          <p:sp>
            <p:nvSpPr>
              <p:cNvPr id="78" name="모서리가 둥근 직사각형 77"/>
              <p:cNvSpPr/>
              <p:nvPr/>
            </p:nvSpPr>
            <p:spPr>
              <a:xfrm>
                <a:off x="8780357" y="3033377"/>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79" name="그림 7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29094" y="3119025"/>
                <a:ext cx="1075203" cy="1075203"/>
              </a:xfrm>
              <a:prstGeom prst="rect">
                <a:avLst/>
              </a:prstGeom>
            </p:spPr>
          </p:pic>
        </p:grpSp>
        <p:sp>
          <p:nvSpPr>
            <p:cNvPr id="73" name="모서리가 둥근 직사각형 72"/>
            <p:cNvSpPr/>
            <p:nvPr/>
          </p:nvSpPr>
          <p:spPr>
            <a:xfrm>
              <a:off x="7094225" y="2804616"/>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74" name="그림 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23689" y="2776706"/>
              <a:ext cx="1254390" cy="1254390"/>
            </a:xfrm>
            <a:prstGeom prst="rect">
              <a:avLst/>
            </a:prstGeom>
          </p:spPr>
        </p:pic>
        <p:sp>
          <p:nvSpPr>
            <p:cNvPr id="76" name="모서리가 둥근 직사각형 75"/>
            <p:cNvSpPr/>
            <p:nvPr/>
          </p:nvSpPr>
          <p:spPr>
            <a:xfrm>
              <a:off x="8312583" y="4079027"/>
              <a:ext cx="1246501" cy="1246501"/>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77" name="그림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01391" y="4177097"/>
              <a:ext cx="1050360" cy="1050360"/>
            </a:xfrm>
            <a:prstGeom prst="rect">
              <a:avLst/>
            </a:prstGeom>
          </p:spPr>
        </p:pic>
      </p:grpSp>
    </p:spTree>
    <p:extLst>
      <p:ext uri="{BB962C8B-B14F-4D97-AF65-F5344CB8AC3E}">
        <p14:creationId xmlns:p14="http://schemas.microsoft.com/office/powerpoint/2010/main" val="3885188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0"/>
            <a:ext cx="12192000" cy="68580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1" name="모서리가 둥근 직사각형 10"/>
          <p:cNvSpPr/>
          <p:nvPr/>
        </p:nvSpPr>
        <p:spPr>
          <a:xfrm>
            <a:off x="737985"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2" name="모서리가 둥근 직사각형 11"/>
          <p:cNvSpPr/>
          <p:nvPr/>
        </p:nvSpPr>
        <p:spPr>
          <a:xfrm>
            <a:off x="6303449"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3" name="모서리가 둥근 직사각형 12"/>
          <p:cNvSpPr/>
          <p:nvPr/>
        </p:nvSpPr>
        <p:spPr>
          <a:xfrm>
            <a:off x="9086181"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4" name="모서리가 둥근 직사각형 13"/>
          <p:cNvSpPr/>
          <p:nvPr/>
        </p:nvSpPr>
        <p:spPr>
          <a:xfrm>
            <a:off x="3520717"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4539" y="2699976"/>
            <a:ext cx="1425291" cy="1425291"/>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7211" y="2803553"/>
            <a:ext cx="1456339" cy="1456339"/>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4629" y="2699976"/>
            <a:ext cx="1369274" cy="1369274"/>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0696" y="2752121"/>
            <a:ext cx="1406727" cy="1406727"/>
          </a:xfrm>
          <a:prstGeom prst="rect">
            <a:avLst/>
          </a:prstGeom>
        </p:spPr>
      </p:pic>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sp>
        <p:nvSpPr>
          <p:cNvPr id="9" name="TextBox 8"/>
          <p:cNvSpPr txBox="1"/>
          <p:nvPr/>
        </p:nvSpPr>
        <p:spPr>
          <a:xfrm>
            <a:off x="1986394" y="887109"/>
            <a:ext cx="4306824" cy="400110"/>
          </a:xfrm>
          <a:prstGeom prst="rect">
            <a:avLst/>
          </a:prstGeom>
          <a:noFill/>
        </p:spPr>
        <p:txBody>
          <a:bodyPr wrap="square" rtlCol="0">
            <a:spAutoFit/>
          </a:bodyPr>
          <a:lstStyle/>
          <a:p>
            <a:r>
              <a:rPr lang="ko-KR" altLang="en-US" sz="2000" b="1" dirty="0" smtClean="0">
                <a:latin typeface="넥슨 풋볼고딕 B" panose="020B0803000000000000" pitchFamily="34" charset="-127"/>
                <a:ea typeface="넥슨 풋볼고딕 B" panose="020B0803000000000000" pitchFamily="34" charset="-127"/>
              </a:rPr>
              <a:t>개발 배경</a:t>
            </a:r>
            <a:endParaRPr lang="ko-KR" altLang="en-US" sz="2000" b="1" dirty="0">
              <a:latin typeface="넥슨 풋볼고딕 B" panose="020B0803000000000000" pitchFamily="34" charset="-127"/>
              <a:ea typeface="넥슨 풋볼고딕 B" panose="020B0803000000000000" pitchFamily="34" charset="-127"/>
            </a:endParaRPr>
          </a:p>
        </p:txBody>
      </p:sp>
      <p:cxnSp>
        <p:nvCxnSpPr>
          <p:cNvPr id="16" name="직선 연결선 1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80299" y="2215642"/>
            <a:ext cx="1212190" cy="369332"/>
          </a:xfrm>
          <a:prstGeom prst="rect">
            <a:avLst/>
          </a:prstGeom>
          <a:noFill/>
        </p:spPr>
        <p:txBody>
          <a:bodyPr wrap="none" rtlCol="0">
            <a:spAutoFit/>
          </a:bodyPr>
          <a:lstStyle/>
          <a:p>
            <a:pPr algn="ctr"/>
            <a:r>
              <a:rPr lang="ko-KR" altLang="en-US" dirty="0" err="1" smtClean="0">
                <a:latin typeface="넥슨 풋볼고딕 L" panose="020B0303000000000000" pitchFamily="34" charset="-127"/>
                <a:ea typeface="넥슨 풋볼고딕 L" panose="020B0303000000000000" pitchFamily="34" charset="-127"/>
              </a:rPr>
              <a:t>보안성</a:t>
            </a:r>
            <a:r>
              <a:rPr lang="ko-KR" altLang="en-US" dirty="0" smtClean="0">
                <a:latin typeface="넥슨 풋볼고딕 L" panose="020B0303000000000000" pitchFamily="34" charset="-127"/>
                <a:ea typeface="넥슨 풋볼고딕 L" panose="020B0303000000000000" pitchFamily="34" charset="-127"/>
              </a:rPr>
              <a:t> 취약</a:t>
            </a:r>
            <a:endParaRPr lang="ko-KR" altLang="en-US" dirty="0">
              <a:latin typeface="넥슨 풋볼고딕 L" panose="020B0303000000000000" pitchFamily="34" charset="-127"/>
              <a:ea typeface="넥슨 풋볼고딕 L" panose="020B0303000000000000" pitchFamily="34" charset="-127"/>
            </a:endParaRPr>
          </a:p>
        </p:txBody>
      </p:sp>
      <p:sp>
        <p:nvSpPr>
          <p:cNvPr id="19" name="TextBox 18"/>
          <p:cNvSpPr txBox="1"/>
          <p:nvPr/>
        </p:nvSpPr>
        <p:spPr>
          <a:xfrm>
            <a:off x="4135846" y="2215642"/>
            <a:ext cx="1202573" cy="369332"/>
          </a:xfrm>
          <a:prstGeom prst="rect">
            <a:avLst/>
          </a:prstGeom>
          <a:noFill/>
        </p:spPr>
        <p:txBody>
          <a:bodyPr wrap="non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어려운 조작</a:t>
            </a:r>
            <a:endParaRPr lang="ko-KR" altLang="en-US" dirty="0">
              <a:latin typeface="넥슨 풋볼고딕 L" panose="020B0303000000000000" pitchFamily="34" charset="-127"/>
              <a:ea typeface="넥슨 풋볼고딕 L" panose="020B0303000000000000" pitchFamily="34" charset="-127"/>
            </a:endParaRPr>
          </a:p>
        </p:txBody>
      </p:sp>
      <p:sp>
        <p:nvSpPr>
          <p:cNvPr id="20" name="TextBox 19"/>
          <p:cNvSpPr txBox="1"/>
          <p:nvPr/>
        </p:nvSpPr>
        <p:spPr>
          <a:xfrm>
            <a:off x="6888130" y="2215642"/>
            <a:ext cx="1274708" cy="369332"/>
          </a:xfrm>
          <a:prstGeom prst="rect">
            <a:avLst/>
          </a:prstGeom>
          <a:noFill/>
        </p:spPr>
        <p:txBody>
          <a:bodyPr wrap="non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전력 소모 ↑</a:t>
            </a:r>
            <a:endParaRPr lang="ko-KR" altLang="en-US" dirty="0">
              <a:latin typeface="넥슨 풋볼고딕 L" panose="020B0303000000000000" pitchFamily="34" charset="-127"/>
              <a:ea typeface="넥슨 풋볼고딕 L" panose="020B0303000000000000" pitchFamily="34" charset="-127"/>
            </a:endParaRPr>
          </a:p>
        </p:txBody>
      </p:sp>
      <p:sp>
        <p:nvSpPr>
          <p:cNvPr id="21" name="TextBox 20"/>
          <p:cNvSpPr txBox="1"/>
          <p:nvPr/>
        </p:nvSpPr>
        <p:spPr>
          <a:xfrm>
            <a:off x="9696882" y="2215642"/>
            <a:ext cx="1217000" cy="369332"/>
          </a:xfrm>
          <a:prstGeom prst="rect">
            <a:avLst/>
          </a:prstGeom>
          <a:noFill/>
        </p:spPr>
        <p:txBody>
          <a:bodyPr wrap="non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불편한 생활</a:t>
            </a:r>
            <a:endParaRPr lang="ko-KR" altLang="en-US" dirty="0">
              <a:latin typeface="넥슨 풋볼고딕 L" panose="020B0303000000000000" pitchFamily="34" charset="-127"/>
              <a:ea typeface="넥슨 풋볼고딕 L" panose="020B0303000000000000" pitchFamily="34" charset="-127"/>
            </a:endParaRPr>
          </a:p>
        </p:txBody>
      </p:sp>
      <p:sp>
        <p:nvSpPr>
          <p:cNvPr id="26" name="TextBox 25"/>
          <p:cNvSpPr txBox="1"/>
          <p:nvPr/>
        </p:nvSpPr>
        <p:spPr>
          <a:xfrm>
            <a:off x="1094964" y="4891694"/>
            <a:ext cx="1782859" cy="646331"/>
          </a:xfrm>
          <a:prstGeom prst="rect">
            <a:avLst/>
          </a:prstGeom>
          <a:noFill/>
        </p:spPr>
        <p:txBody>
          <a:bodyPr wrap="none" rtlCol="0">
            <a:spAutoFit/>
          </a:bodyPr>
          <a:lstStyle/>
          <a:p>
            <a:pPr algn="ctr"/>
            <a:r>
              <a:rPr lang="en-US" altLang="ko-KR" dirty="0" err="1" smtClean="0">
                <a:latin typeface="넥슨 풋볼고딕 L" panose="020B0303000000000000" pitchFamily="34" charset="-127"/>
                <a:ea typeface="넥슨 풋볼고딕 L" panose="020B0303000000000000" pitchFamily="34" charset="-127"/>
              </a:rPr>
              <a:t>IoT</a:t>
            </a:r>
            <a:r>
              <a:rPr lang="ko-KR" altLang="en-US" dirty="0" smtClean="0">
                <a:latin typeface="넥슨 풋볼고딕 L" panose="020B0303000000000000" pitchFamily="34" charset="-127"/>
                <a:ea typeface="넥슨 풋볼고딕 L" panose="020B0303000000000000" pitchFamily="34" charset="-127"/>
              </a:rPr>
              <a:t>의 큰 문제점은</a:t>
            </a:r>
            <a:endParaRPr lang="en-US" altLang="ko-KR" dirty="0" smtClean="0">
              <a:latin typeface="넥슨 풋볼고딕 L" panose="020B0303000000000000" pitchFamily="34" charset="-127"/>
              <a:ea typeface="넥슨 풋볼고딕 L" panose="020B0303000000000000" pitchFamily="34" charset="-127"/>
            </a:endParaRPr>
          </a:p>
          <a:p>
            <a:pPr algn="ctr"/>
            <a:r>
              <a:rPr lang="ko-KR" altLang="en-US" dirty="0" err="1" smtClean="0">
                <a:latin typeface="넥슨 풋볼고딕 L" panose="020B0303000000000000" pitchFamily="34" charset="-127"/>
                <a:ea typeface="넥슨 풋볼고딕 L" panose="020B0303000000000000" pitchFamily="34" charset="-127"/>
              </a:rPr>
              <a:t>보안성</a:t>
            </a:r>
            <a:r>
              <a:rPr lang="en-US" altLang="ko-KR" dirty="0" smtClean="0">
                <a:latin typeface="넥슨 풋볼고딕 L" panose="020B0303000000000000" pitchFamily="34" charset="-127"/>
                <a:ea typeface="넥슨 풋볼고딕 L" panose="020B0303000000000000" pitchFamily="34" charset="-127"/>
              </a:rPr>
              <a:t>!</a:t>
            </a:r>
            <a:endParaRPr lang="ko-KR" altLang="en-US" dirty="0">
              <a:latin typeface="넥슨 풋볼고딕 L" panose="020B0303000000000000" pitchFamily="34" charset="-127"/>
              <a:ea typeface="넥슨 풋볼고딕 L" panose="020B0303000000000000" pitchFamily="34" charset="-127"/>
            </a:endParaRPr>
          </a:p>
        </p:txBody>
      </p:sp>
      <p:sp>
        <p:nvSpPr>
          <p:cNvPr id="27" name="TextBox 26"/>
          <p:cNvSpPr txBox="1"/>
          <p:nvPr/>
        </p:nvSpPr>
        <p:spPr>
          <a:xfrm>
            <a:off x="3749524" y="4891694"/>
            <a:ext cx="1975221" cy="646331"/>
          </a:xfrm>
          <a:prstGeom prst="rect">
            <a:avLst/>
          </a:prstGeom>
          <a:noFill/>
        </p:spPr>
        <p:txBody>
          <a:bodyPr wrap="non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노인들이 사용하기엔</a:t>
            </a:r>
            <a:endParaRPr lang="en-US" altLang="ko-KR" dirty="0" smtClean="0">
              <a:latin typeface="넥슨 풋볼고딕 L" panose="020B0303000000000000" pitchFamily="34" charset="-127"/>
              <a:ea typeface="넥슨 풋볼고딕 L" panose="020B0303000000000000" pitchFamily="34" charset="-127"/>
            </a:endParaRPr>
          </a:p>
          <a:p>
            <a:pPr algn="ctr"/>
            <a:r>
              <a:rPr lang="ko-KR" altLang="en-US" dirty="0" smtClean="0">
                <a:latin typeface="넥슨 풋볼고딕 L" panose="020B0303000000000000" pitchFamily="34" charset="-127"/>
                <a:ea typeface="넥슨 풋볼고딕 L" panose="020B0303000000000000" pitchFamily="34" charset="-127"/>
              </a:rPr>
              <a:t>불편함</a:t>
            </a:r>
            <a:endParaRPr lang="ko-KR" altLang="en-US" dirty="0">
              <a:latin typeface="넥슨 풋볼고딕 L" panose="020B0303000000000000" pitchFamily="34" charset="-127"/>
              <a:ea typeface="넥슨 풋볼고딕 L" panose="020B0303000000000000" pitchFamily="34" charset="-127"/>
            </a:endParaRPr>
          </a:p>
        </p:txBody>
      </p:sp>
      <p:sp>
        <p:nvSpPr>
          <p:cNvPr id="28" name="TextBox 27"/>
          <p:cNvSpPr txBox="1"/>
          <p:nvPr/>
        </p:nvSpPr>
        <p:spPr>
          <a:xfrm>
            <a:off x="6730607" y="4891694"/>
            <a:ext cx="1584087" cy="369332"/>
          </a:xfrm>
          <a:prstGeom prst="rect">
            <a:avLst/>
          </a:prstGeom>
          <a:noFill/>
        </p:spPr>
        <p:txBody>
          <a:bodyPr wrap="none" rtlCol="0">
            <a:spAutoFit/>
          </a:bodyPr>
          <a:lstStyle/>
          <a:p>
            <a:pPr algn="ctr"/>
            <a:r>
              <a:rPr lang="en-US" altLang="ko-KR" dirty="0" err="1" smtClean="0">
                <a:latin typeface="넥슨 풋볼고딕 L" panose="020B0303000000000000" pitchFamily="34" charset="-127"/>
                <a:ea typeface="넥슨 풋볼고딕 L" panose="020B0303000000000000" pitchFamily="34" charset="-127"/>
              </a:rPr>
              <a:t>IoT</a:t>
            </a:r>
            <a:r>
              <a:rPr lang="ko-KR" altLang="en-US" dirty="0" smtClean="0">
                <a:latin typeface="넥슨 풋볼고딕 L" panose="020B0303000000000000" pitchFamily="34" charset="-127"/>
                <a:ea typeface="넥슨 풋볼고딕 L" panose="020B0303000000000000" pitchFamily="34" charset="-127"/>
              </a:rPr>
              <a:t>의 전력 소모</a:t>
            </a:r>
            <a:endParaRPr lang="ko-KR" altLang="en-US" dirty="0">
              <a:latin typeface="넥슨 풋볼고딕 L" panose="020B0303000000000000" pitchFamily="34" charset="-127"/>
              <a:ea typeface="넥슨 풋볼고딕 L" panose="020B0303000000000000" pitchFamily="34" charset="-127"/>
            </a:endParaRPr>
          </a:p>
        </p:txBody>
      </p:sp>
      <p:sp>
        <p:nvSpPr>
          <p:cNvPr id="29" name="TextBox 28"/>
          <p:cNvSpPr txBox="1"/>
          <p:nvPr/>
        </p:nvSpPr>
        <p:spPr>
          <a:xfrm>
            <a:off x="9572192" y="4918787"/>
            <a:ext cx="1460656" cy="369332"/>
          </a:xfrm>
          <a:prstGeom prst="rect">
            <a:avLst/>
          </a:prstGeom>
          <a:noFill/>
        </p:spPr>
        <p:txBody>
          <a:bodyPr wrap="none" rtlCol="0">
            <a:spAutoFit/>
          </a:bodyPr>
          <a:lstStyle/>
          <a:p>
            <a:pPr algn="ctr"/>
            <a:r>
              <a:rPr lang="ko-KR" altLang="en-US" dirty="0" smtClean="0">
                <a:latin typeface="넥슨 풋볼고딕 L" panose="020B0303000000000000" pitchFamily="34" charset="-127"/>
                <a:ea typeface="넥슨 풋볼고딕 L" panose="020B0303000000000000" pitchFamily="34" charset="-127"/>
              </a:rPr>
              <a:t>불편함</a:t>
            </a:r>
            <a:r>
              <a:rPr lang="en-US" altLang="ko-KR" dirty="0" smtClean="0">
                <a:latin typeface="넥슨 풋볼고딕 L" panose="020B0303000000000000" pitchFamily="34" charset="-127"/>
                <a:ea typeface="넥슨 풋볼고딕 L" panose="020B0303000000000000" pitchFamily="34" charset="-127"/>
              </a:rPr>
              <a:t>, </a:t>
            </a:r>
            <a:r>
              <a:rPr lang="ko-KR" altLang="en-US" dirty="0" smtClean="0">
                <a:latin typeface="넥슨 풋볼고딕 L" panose="020B0303000000000000" pitchFamily="34" charset="-127"/>
                <a:ea typeface="넥슨 풋볼고딕 L" panose="020B0303000000000000" pitchFamily="34" charset="-127"/>
              </a:rPr>
              <a:t>귀찮음</a:t>
            </a:r>
            <a:endParaRPr lang="ko-KR" altLang="en-US" dirty="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40154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그룹 9"/>
          <p:cNvGrpSpPr/>
          <p:nvPr/>
        </p:nvGrpSpPr>
        <p:grpSpPr>
          <a:xfrm>
            <a:off x="0" y="0"/>
            <a:ext cx="12188952" cy="3184069"/>
            <a:chOff x="0" y="0"/>
            <a:chExt cx="12188952" cy="3184069"/>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1" r="25" b="72042"/>
            <a:stretch/>
          </p:blipFill>
          <p:spPr>
            <a:xfrm>
              <a:off x="0" y="0"/>
              <a:ext cx="12188952" cy="2015594"/>
            </a:xfrm>
            <a:prstGeom prst="rect">
              <a:avLst/>
            </a:prstGeom>
          </p:spPr>
        </p:pic>
        <p:sp>
          <p:nvSpPr>
            <p:cNvPr id="9" name="타원 8"/>
            <p:cNvSpPr/>
            <p:nvPr/>
          </p:nvSpPr>
          <p:spPr>
            <a:xfrm>
              <a:off x="1664208" y="1007797"/>
              <a:ext cx="8860536" cy="2176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p:cNvSpPr txBox="1"/>
          <p:nvPr/>
        </p:nvSpPr>
        <p:spPr>
          <a:xfrm>
            <a:off x="3970153" y="1115860"/>
            <a:ext cx="4306824" cy="830997"/>
          </a:xfrm>
          <a:prstGeom prst="rect">
            <a:avLst/>
          </a:prstGeom>
          <a:noFill/>
        </p:spPr>
        <p:txBody>
          <a:bodyPr wrap="square" rtlCol="0">
            <a:spAutoFit/>
          </a:bodyPr>
          <a:lstStyle/>
          <a:p>
            <a:pPr algn="ctr"/>
            <a:r>
              <a:rPr lang="en-US" altLang="ko-KR" sz="4800" b="1" dirty="0" smtClean="0">
                <a:latin typeface="넥슨 풋볼고딕 B" panose="020B0803000000000000" pitchFamily="34" charset="-127"/>
                <a:ea typeface="넥슨 풋볼고딕 B" panose="020B0803000000000000" pitchFamily="34" charset="-127"/>
              </a:rPr>
              <a:t>Index </a:t>
            </a:r>
            <a:r>
              <a:rPr lang="ko-KR" altLang="en-US" sz="3200" b="1" dirty="0" smtClean="0">
                <a:latin typeface="넥슨 풋볼고딕 B" panose="020B0803000000000000" pitchFamily="34" charset="-127"/>
                <a:ea typeface="넥슨 풋볼고딕 B" panose="020B0803000000000000" pitchFamily="34" charset="-127"/>
              </a:rPr>
              <a:t>목차</a:t>
            </a:r>
            <a:endParaRPr lang="ko-KR" altLang="en-US" sz="3200" b="1" dirty="0">
              <a:latin typeface="넥슨 풋볼고딕 B" panose="020B0803000000000000" pitchFamily="34" charset="-127"/>
              <a:ea typeface="넥슨 풋볼고딕 B" panose="020B0803000000000000" pitchFamily="34" charset="-127"/>
            </a:endParaRPr>
          </a:p>
        </p:txBody>
      </p:sp>
      <p:grpSp>
        <p:nvGrpSpPr>
          <p:cNvPr id="2" name="그룹 1"/>
          <p:cNvGrpSpPr/>
          <p:nvPr/>
        </p:nvGrpSpPr>
        <p:grpSpPr>
          <a:xfrm>
            <a:off x="1505204" y="2141929"/>
            <a:ext cx="9482087" cy="4099874"/>
            <a:chOff x="1505204" y="2141929"/>
            <a:chExt cx="9482087" cy="4099874"/>
          </a:xfrm>
        </p:grpSpPr>
        <p:sp>
          <p:nvSpPr>
            <p:cNvPr id="12" name="직사각형 11"/>
            <p:cNvSpPr/>
            <p:nvPr/>
          </p:nvSpPr>
          <p:spPr>
            <a:xfrm>
              <a:off x="1505204" y="3454510"/>
              <a:ext cx="1335024" cy="1335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3" name="직사각형 12"/>
            <p:cNvSpPr/>
            <p:nvPr/>
          </p:nvSpPr>
          <p:spPr>
            <a:xfrm>
              <a:off x="2840228" y="3454510"/>
              <a:ext cx="1335024" cy="13350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5" name="직사각형 14"/>
            <p:cNvSpPr/>
            <p:nvPr/>
          </p:nvSpPr>
          <p:spPr>
            <a:xfrm>
              <a:off x="4179824" y="3454510"/>
              <a:ext cx="1335024" cy="13350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6" name="직사각형 15"/>
            <p:cNvSpPr/>
            <p:nvPr/>
          </p:nvSpPr>
          <p:spPr>
            <a:xfrm>
              <a:off x="5510276" y="3454510"/>
              <a:ext cx="1335024" cy="133502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7" name="직사각형 16"/>
            <p:cNvSpPr/>
            <p:nvPr/>
          </p:nvSpPr>
          <p:spPr>
            <a:xfrm>
              <a:off x="6845300" y="3454510"/>
              <a:ext cx="1335024" cy="1335024"/>
            </a:xfrm>
            <a:prstGeom prst="rect">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8" name="직사각형 17"/>
            <p:cNvSpPr/>
            <p:nvPr/>
          </p:nvSpPr>
          <p:spPr>
            <a:xfrm>
              <a:off x="8175752" y="3454510"/>
              <a:ext cx="1335024" cy="1335024"/>
            </a:xfrm>
            <a:prstGeom prst="rect">
              <a:avLst/>
            </a:prstGeom>
            <a:solidFill>
              <a:srgbClr val="071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19" name="직사각형 18"/>
            <p:cNvSpPr/>
            <p:nvPr/>
          </p:nvSpPr>
          <p:spPr>
            <a:xfrm>
              <a:off x="9510776" y="3454510"/>
              <a:ext cx="1335024" cy="133502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20" name="그림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436" y="3618123"/>
              <a:ext cx="1007797" cy="1007797"/>
            </a:xfrm>
            <a:prstGeom prst="rect">
              <a:avLst/>
            </a:prstGeom>
          </p:spPr>
        </p:pic>
        <p:sp>
          <p:nvSpPr>
            <p:cNvPr id="21" name="이등변 삼각형 20"/>
            <p:cNvSpPr/>
            <p:nvPr/>
          </p:nvSpPr>
          <p:spPr>
            <a:xfrm rot="5400000">
              <a:off x="2820957" y="4008049"/>
              <a:ext cx="275632" cy="227947"/>
            </a:xfrm>
            <a:prstGeom prst="triangle">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2" name="이등변 삼각형 21"/>
            <p:cNvSpPr/>
            <p:nvPr/>
          </p:nvSpPr>
          <p:spPr>
            <a:xfrm rot="5400000">
              <a:off x="4155980" y="4008050"/>
              <a:ext cx="275632" cy="227947"/>
            </a:xfrm>
            <a:prstGeom prst="triangl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3" name="이등변 삼각형 22"/>
            <p:cNvSpPr/>
            <p:nvPr/>
          </p:nvSpPr>
          <p:spPr>
            <a:xfrm rot="5400000">
              <a:off x="4142268" y="4008050"/>
              <a:ext cx="275632" cy="227947"/>
            </a:xfrm>
            <a:prstGeom prst="triangle">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4" name="이등변 삼각형 23"/>
            <p:cNvSpPr/>
            <p:nvPr/>
          </p:nvSpPr>
          <p:spPr>
            <a:xfrm rot="5400000">
              <a:off x="5481863" y="4008050"/>
              <a:ext cx="275632" cy="227947"/>
            </a:xfrm>
            <a:prstGeom prst="triangl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5" name="이등변 삼각형 24"/>
            <p:cNvSpPr/>
            <p:nvPr/>
          </p:nvSpPr>
          <p:spPr>
            <a:xfrm rot="5400000">
              <a:off x="6816886" y="4008049"/>
              <a:ext cx="275632" cy="227947"/>
            </a:xfrm>
            <a:prstGeom prst="triangle">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6" name="이등변 삼각형 25"/>
            <p:cNvSpPr/>
            <p:nvPr/>
          </p:nvSpPr>
          <p:spPr>
            <a:xfrm rot="5400000">
              <a:off x="8156481" y="4008050"/>
              <a:ext cx="275632" cy="227947"/>
            </a:xfrm>
            <a:prstGeom prst="triangle">
              <a:avLst/>
            </a:prstGeom>
            <a:solidFill>
              <a:srgbClr val="122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sp>
          <p:nvSpPr>
            <p:cNvPr id="27" name="이등변 삼각형 26"/>
            <p:cNvSpPr/>
            <p:nvPr/>
          </p:nvSpPr>
          <p:spPr>
            <a:xfrm rot="5400000">
              <a:off x="9496730" y="4008050"/>
              <a:ext cx="275632" cy="227947"/>
            </a:xfrm>
            <a:prstGeom prst="triangle">
              <a:avLst/>
            </a:prstGeom>
            <a:solidFill>
              <a:srgbClr val="071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L" panose="020B0303000000000000" pitchFamily="34" charset="-127"/>
                <a:ea typeface="넥슨 풋볼고딕 L" panose="020B0303000000000000" pitchFamily="34" charset="-127"/>
              </a:endParaRPr>
            </a:p>
          </p:txBody>
        </p:sp>
        <p:pic>
          <p:nvPicPr>
            <p:cNvPr id="28"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0042" y="3618123"/>
              <a:ext cx="870975" cy="870975"/>
            </a:xfrm>
            <a:prstGeom prst="rect">
              <a:avLst/>
            </a:prstGeom>
          </p:spPr>
        </p:pic>
        <p:pic>
          <p:nvPicPr>
            <p:cNvPr id="30" name="그림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056" y="3618123"/>
              <a:ext cx="974870" cy="974870"/>
            </a:xfrm>
            <a:prstGeom prst="rect">
              <a:avLst/>
            </a:prstGeom>
          </p:spPr>
        </p:pic>
        <p:pic>
          <p:nvPicPr>
            <p:cNvPr id="31" name="그림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1474" y="3657930"/>
              <a:ext cx="935063" cy="935063"/>
            </a:xfrm>
            <a:prstGeom prst="rect">
              <a:avLst/>
            </a:prstGeom>
          </p:spPr>
        </p:pic>
        <p:pic>
          <p:nvPicPr>
            <p:cNvPr id="32" name="그림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3701" y="3606262"/>
              <a:ext cx="957022" cy="957022"/>
            </a:xfrm>
            <a:prstGeom prst="rect">
              <a:avLst/>
            </a:prstGeom>
          </p:spPr>
        </p:pic>
        <p:pic>
          <p:nvPicPr>
            <p:cNvPr id="33" name="그림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2558" y="3694076"/>
              <a:ext cx="978433" cy="978433"/>
            </a:xfrm>
            <a:prstGeom prst="rect">
              <a:avLst/>
            </a:prstGeom>
          </p:spPr>
        </p:pic>
        <p:pic>
          <p:nvPicPr>
            <p:cNvPr id="34" name="그림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5110" y="3573918"/>
              <a:ext cx="1034588" cy="1034588"/>
            </a:xfrm>
            <a:prstGeom prst="rect">
              <a:avLst/>
            </a:prstGeom>
          </p:spPr>
        </p:pic>
        <p:sp>
          <p:nvSpPr>
            <p:cNvPr id="35" name="TextBox 34"/>
            <p:cNvSpPr txBox="1"/>
            <p:nvPr/>
          </p:nvSpPr>
          <p:spPr>
            <a:xfrm>
              <a:off x="1751436" y="2143055"/>
              <a:ext cx="1093363" cy="707886"/>
            </a:xfrm>
            <a:prstGeom prst="rect">
              <a:avLst/>
            </a:prstGeom>
            <a:noFill/>
          </p:spPr>
          <p:txBody>
            <a:bodyPr wrap="square" rtlCol="0">
              <a:spAutoFit/>
            </a:bodyPr>
            <a:lstStyle/>
            <a:p>
              <a:r>
                <a:rPr lang="en-US" altLang="ko-KR" sz="4000" b="1" dirty="0" smtClean="0">
                  <a:solidFill>
                    <a:srgbClr val="DEEBF7"/>
                  </a:solidFill>
                  <a:latin typeface="넥슨 풋볼고딕 L" panose="020B0303000000000000" pitchFamily="34" charset="-127"/>
                  <a:ea typeface="넥슨 풋볼고딕 L" panose="020B0303000000000000" pitchFamily="34" charset="-127"/>
                </a:rPr>
                <a:t>01</a:t>
              </a:r>
              <a:endParaRPr lang="ko-KR" altLang="en-US" sz="4000" b="1" dirty="0">
                <a:solidFill>
                  <a:srgbClr val="DEEBF7"/>
                </a:solidFill>
                <a:latin typeface="넥슨 풋볼고딕 L" panose="020B0303000000000000" pitchFamily="34" charset="-127"/>
                <a:ea typeface="넥슨 풋볼고딕 L" panose="020B0303000000000000" pitchFamily="34" charset="-127"/>
              </a:endParaRPr>
            </a:p>
          </p:txBody>
        </p:sp>
        <p:sp>
          <p:nvSpPr>
            <p:cNvPr id="37" name="TextBox 36"/>
            <p:cNvSpPr txBox="1"/>
            <p:nvPr/>
          </p:nvSpPr>
          <p:spPr>
            <a:xfrm>
              <a:off x="5781474" y="2143055"/>
              <a:ext cx="1093363" cy="707886"/>
            </a:xfrm>
            <a:prstGeom prst="rect">
              <a:avLst/>
            </a:prstGeom>
            <a:noFill/>
          </p:spPr>
          <p:txBody>
            <a:bodyPr wrap="square" rtlCol="0">
              <a:spAutoFit/>
            </a:bodyPr>
            <a:lstStyle/>
            <a:p>
              <a:r>
                <a:rPr lang="en-US" altLang="ko-KR" sz="4000" b="1" dirty="0" smtClean="0">
                  <a:solidFill>
                    <a:srgbClr val="1F4E79"/>
                  </a:solidFill>
                  <a:latin typeface="넥슨 풋볼고딕 L" panose="020B0303000000000000" pitchFamily="34" charset="-127"/>
                  <a:ea typeface="넥슨 풋볼고딕 L" panose="020B0303000000000000" pitchFamily="34" charset="-127"/>
                </a:rPr>
                <a:t>04</a:t>
              </a:r>
              <a:endParaRPr lang="ko-KR" altLang="en-US" sz="4000" b="1" dirty="0">
                <a:solidFill>
                  <a:srgbClr val="1F4E79"/>
                </a:solidFill>
                <a:latin typeface="넥슨 풋볼고딕 L" panose="020B0303000000000000" pitchFamily="34" charset="-127"/>
                <a:ea typeface="넥슨 풋볼고딕 L" panose="020B0303000000000000" pitchFamily="34" charset="-127"/>
              </a:endParaRPr>
            </a:p>
          </p:txBody>
        </p:sp>
        <p:sp>
          <p:nvSpPr>
            <p:cNvPr id="38" name="TextBox 37"/>
            <p:cNvSpPr txBox="1"/>
            <p:nvPr/>
          </p:nvSpPr>
          <p:spPr>
            <a:xfrm>
              <a:off x="8455094" y="2141929"/>
              <a:ext cx="1093363" cy="707886"/>
            </a:xfrm>
            <a:prstGeom prst="rect">
              <a:avLst/>
            </a:prstGeom>
            <a:noFill/>
          </p:spPr>
          <p:txBody>
            <a:bodyPr wrap="square" rtlCol="0">
              <a:spAutoFit/>
            </a:bodyPr>
            <a:lstStyle/>
            <a:p>
              <a:r>
                <a:rPr lang="en-US" altLang="ko-KR" sz="4000" b="1" dirty="0" smtClean="0">
                  <a:solidFill>
                    <a:srgbClr val="07111B"/>
                  </a:solidFill>
                  <a:latin typeface="넥슨 풋볼고딕 L" panose="020B0303000000000000" pitchFamily="34" charset="-127"/>
                  <a:ea typeface="넥슨 풋볼고딕 L" panose="020B0303000000000000" pitchFamily="34" charset="-127"/>
                </a:rPr>
                <a:t>06</a:t>
              </a:r>
              <a:endParaRPr lang="ko-KR" altLang="en-US" sz="4000" b="1" dirty="0">
                <a:solidFill>
                  <a:srgbClr val="07111B"/>
                </a:solidFill>
                <a:latin typeface="넥슨 풋볼고딕 L" panose="020B0303000000000000" pitchFamily="34" charset="-127"/>
                <a:ea typeface="넥슨 풋볼고딕 L" panose="020B0303000000000000" pitchFamily="34" charset="-127"/>
              </a:endParaRPr>
            </a:p>
          </p:txBody>
        </p:sp>
        <p:sp>
          <p:nvSpPr>
            <p:cNvPr id="39" name="TextBox 38"/>
            <p:cNvSpPr txBox="1"/>
            <p:nvPr/>
          </p:nvSpPr>
          <p:spPr>
            <a:xfrm>
              <a:off x="3081889" y="5533917"/>
              <a:ext cx="1093363" cy="707886"/>
            </a:xfrm>
            <a:prstGeom prst="rect">
              <a:avLst/>
            </a:prstGeom>
            <a:noFill/>
          </p:spPr>
          <p:txBody>
            <a:bodyPr wrap="square" rtlCol="0">
              <a:spAutoFit/>
            </a:bodyPr>
            <a:lstStyle/>
            <a:p>
              <a:r>
                <a:rPr lang="en-US" altLang="ko-KR" sz="4000" b="1" dirty="0" smtClean="0">
                  <a:solidFill>
                    <a:srgbClr val="BDD7EE"/>
                  </a:solidFill>
                  <a:latin typeface="넥슨 풋볼고딕 L" panose="020B0303000000000000" pitchFamily="34" charset="-127"/>
                  <a:ea typeface="넥슨 풋볼고딕 L" panose="020B0303000000000000" pitchFamily="34" charset="-127"/>
                </a:rPr>
                <a:t>02</a:t>
              </a:r>
              <a:endParaRPr lang="ko-KR" altLang="en-US" sz="4000" b="1" dirty="0">
                <a:solidFill>
                  <a:srgbClr val="BDD7EE"/>
                </a:solidFill>
                <a:latin typeface="넥슨 풋볼고딕 L" panose="020B0303000000000000" pitchFamily="34" charset="-127"/>
                <a:ea typeface="넥슨 풋볼고딕 L" panose="020B0303000000000000" pitchFamily="34" charset="-127"/>
              </a:endParaRPr>
            </a:p>
          </p:txBody>
        </p:sp>
        <p:sp>
          <p:nvSpPr>
            <p:cNvPr id="40" name="TextBox 39"/>
            <p:cNvSpPr txBox="1"/>
            <p:nvPr/>
          </p:nvSpPr>
          <p:spPr>
            <a:xfrm>
              <a:off x="4483204" y="5533917"/>
              <a:ext cx="1093363" cy="707886"/>
            </a:xfrm>
            <a:prstGeom prst="rect">
              <a:avLst/>
            </a:prstGeom>
            <a:noFill/>
          </p:spPr>
          <p:txBody>
            <a:bodyPr wrap="square" rtlCol="0">
              <a:spAutoFit/>
            </a:bodyPr>
            <a:lstStyle/>
            <a:p>
              <a:r>
                <a:rPr lang="en-US" altLang="ko-KR" sz="4000" b="1" dirty="0" smtClean="0">
                  <a:solidFill>
                    <a:srgbClr val="2E75B6"/>
                  </a:solidFill>
                  <a:latin typeface="넥슨 풋볼고딕 L" panose="020B0303000000000000" pitchFamily="34" charset="-127"/>
                  <a:ea typeface="넥슨 풋볼고딕 L" panose="020B0303000000000000" pitchFamily="34" charset="-127"/>
                </a:rPr>
                <a:t>03</a:t>
              </a:r>
              <a:endParaRPr lang="ko-KR" altLang="en-US" sz="4000" b="1" dirty="0">
                <a:solidFill>
                  <a:srgbClr val="2E75B6"/>
                </a:solidFill>
                <a:latin typeface="넥슨 풋볼고딕 L" panose="020B0303000000000000" pitchFamily="34" charset="-127"/>
                <a:ea typeface="넥슨 풋볼고딕 L" panose="020B0303000000000000" pitchFamily="34" charset="-127"/>
              </a:endParaRPr>
            </a:p>
          </p:txBody>
        </p:sp>
        <p:sp>
          <p:nvSpPr>
            <p:cNvPr id="41" name="TextBox 40"/>
            <p:cNvSpPr txBox="1"/>
            <p:nvPr/>
          </p:nvSpPr>
          <p:spPr>
            <a:xfrm>
              <a:off x="7198046" y="5533917"/>
              <a:ext cx="1093363" cy="707886"/>
            </a:xfrm>
            <a:prstGeom prst="rect">
              <a:avLst/>
            </a:prstGeom>
            <a:noFill/>
          </p:spPr>
          <p:txBody>
            <a:bodyPr wrap="square" rtlCol="0">
              <a:spAutoFit/>
            </a:bodyPr>
            <a:lstStyle/>
            <a:p>
              <a:r>
                <a:rPr lang="en-US" altLang="ko-KR" sz="4000" b="1" dirty="0" smtClean="0">
                  <a:solidFill>
                    <a:srgbClr val="122D46"/>
                  </a:solidFill>
                  <a:latin typeface="넥슨 풋볼고딕 L" panose="020B0303000000000000" pitchFamily="34" charset="-127"/>
                  <a:ea typeface="넥슨 풋볼고딕 L" panose="020B0303000000000000" pitchFamily="34" charset="-127"/>
                </a:rPr>
                <a:t>05</a:t>
              </a:r>
              <a:endParaRPr lang="ko-KR" altLang="en-US" sz="4000" b="1" dirty="0">
                <a:solidFill>
                  <a:srgbClr val="122D46"/>
                </a:solidFill>
                <a:latin typeface="넥슨 풋볼고딕 L" panose="020B0303000000000000" pitchFamily="34" charset="-127"/>
                <a:ea typeface="넥슨 풋볼고딕 L" panose="020B0303000000000000" pitchFamily="34" charset="-127"/>
              </a:endParaRPr>
            </a:p>
          </p:txBody>
        </p:sp>
        <p:sp>
          <p:nvSpPr>
            <p:cNvPr id="42" name="TextBox 41"/>
            <p:cNvSpPr txBox="1"/>
            <p:nvPr/>
          </p:nvSpPr>
          <p:spPr>
            <a:xfrm>
              <a:off x="9893928" y="5533917"/>
              <a:ext cx="1093363" cy="707886"/>
            </a:xfrm>
            <a:prstGeom prst="rect">
              <a:avLst/>
            </a:prstGeom>
            <a:noFill/>
          </p:spPr>
          <p:txBody>
            <a:bodyPr wrap="square" rtlCol="0">
              <a:spAutoFit/>
            </a:bodyPr>
            <a:lstStyle/>
            <a:p>
              <a:r>
                <a:rPr lang="en-US" altLang="ko-KR" sz="4000" b="1" dirty="0" smtClean="0">
                  <a:solidFill>
                    <a:srgbClr val="000000"/>
                  </a:solidFill>
                  <a:latin typeface="넥슨 풋볼고딕 L" panose="020B0303000000000000" pitchFamily="34" charset="-127"/>
                  <a:ea typeface="넥슨 풋볼고딕 L" panose="020B0303000000000000" pitchFamily="34" charset="-127"/>
                </a:rPr>
                <a:t>07</a:t>
              </a:r>
              <a:endParaRPr lang="ko-KR" altLang="en-US" sz="4000" b="1" dirty="0">
                <a:solidFill>
                  <a:srgbClr val="000000"/>
                </a:solidFill>
                <a:latin typeface="넥슨 풋볼고딕 L" panose="020B0303000000000000" pitchFamily="34" charset="-127"/>
                <a:ea typeface="넥슨 풋볼고딕 L" panose="020B0303000000000000" pitchFamily="34" charset="-127"/>
              </a:endParaRPr>
            </a:p>
          </p:txBody>
        </p:sp>
        <p:sp>
          <p:nvSpPr>
            <p:cNvPr id="43" name="TextBox 42"/>
            <p:cNvSpPr txBox="1"/>
            <p:nvPr/>
          </p:nvSpPr>
          <p:spPr>
            <a:xfrm>
              <a:off x="1824788" y="2874548"/>
              <a:ext cx="572593" cy="369332"/>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개요</a:t>
              </a:r>
              <a:endParaRPr lang="ko-KR" altLang="en-US" dirty="0">
                <a:latin typeface="넥슨 풋볼고딕 L" panose="020B0303000000000000" pitchFamily="34" charset="-127"/>
                <a:ea typeface="넥슨 풋볼고딕 L" panose="020B0303000000000000" pitchFamily="34" charset="-127"/>
              </a:endParaRPr>
            </a:p>
          </p:txBody>
        </p:sp>
        <p:sp>
          <p:nvSpPr>
            <p:cNvPr id="45" name="TextBox 44"/>
            <p:cNvSpPr txBox="1"/>
            <p:nvPr/>
          </p:nvSpPr>
          <p:spPr>
            <a:xfrm>
              <a:off x="5628218" y="2839084"/>
              <a:ext cx="1024639" cy="369332"/>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개발 환경</a:t>
              </a:r>
              <a:endParaRPr lang="ko-KR" altLang="en-US" dirty="0">
                <a:latin typeface="넥슨 풋볼고딕 L" panose="020B0303000000000000" pitchFamily="34" charset="-127"/>
                <a:ea typeface="넥슨 풋볼고딕 L" panose="020B0303000000000000" pitchFamily="34" charset="-127"/>
              </a:endParaRPr>
            </a:p>
          </p:txBody>
        </p:sp>
        <p:sp>
          <p:nvSpPr>
            <p:cNvPr id="46" name="TextBox 45"/>
            <p:cNvSpPr txBox="1"/>
            <p:nvPr/>
          </p:nvSpPr>
          <p:spPr>
            <a:xfrm>
              <a:off x="8354434" y="2891122"/>
              <a:ext cx="1010213" cy="369332"/>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수행 일정</a:t>
              </a:r>
              <a:endParaRPr lang="ko-KR" altLang="en-US" dirty="0">
                <a:latin typeface="넥슨 풋볼고딕 L" panose="020B0303000000000000" pitchFamily="34" charset="-127"/>
                <a:ea typeface="넥슨 풋볼고딕 L" panose="020B0303000000000000" pitchFamily="34" charset="-127"/>
              </a:endParaRPr>
            </a:p>
          </p:txBody>
        </p:sp>
        <p:sp>
          <p:nvSpPr>
            <p:cNvPr id="47" name="TextBox 46"/>
            <p:cNvSpPr txBox="1"/>
            <p:nvPr/>
          </p:nvSpPr>
          <p:spPr>
            <a:xfrm>
              <a:off x="9655204" y="4964988"/>
              <a:ext cx="1255472" cy="646331"/>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필요 기술 및</a:t>
              </a:r>
              <a:endParaRPr lang="en-US" altLang="ko-KR" dirty="0" smtClean="0">
                <a:latin typeface="넥슨 풋볼고딕 L" panose="020B0303000000000000" pitchFamily="34" charset="-127"/>
                <a:ea typeface="넥슨 풋볼고딕 L" panose="020B0303000000000000" pitchFamily="34" charset="-127"/>
              </a:endParaRPr>
            </a:p>
            <a:p>
              <a:r>
                <a:rPr lang="ko-KR" altLang="en-US" dirty="0" smtClean="0">
                  <a:latin typeface="넥슨 풋볼고딕 L" panose="020B0303000000000000" pitchFamily="34" charset="-127"/>
                  <a:ea typeface="넥슨 풋볼고딕 L" panose="020B0303000000000000" pitchFamily="34" charset="-127"/>
                </a:rPr>
                <a:t>참고 문헌</a:t>
              </a:r>
              <a:endParaRPr lang="ko-KR" altLang="en-US" dirty="0">
                <a:latin typeface="넥슨 풋볼고딕 L" panose="020B0303000000000000" pitchFamily="34" charset="-127"/>
                <a:ea typeface="넥슨 풋볼고딕 L" panose="020B0303000000000000" pitchFamily="34" charset="-127"/>
              </a:endParaRPr>
            </a:p>
          </p:txBody>
        </p:sp>
        <p:sp>
          <p:nvSpPr>
            <p:cNvPr id="48" name="TextBox 47"/>
            <p:cNvSpPr txBox="1"/>
            <p:nvPr/>
          </p:nvSpPr>
          <p:spPr>
            <a:xfrm>
              <a:off x="7062421" y="5104841"/>
              <a:ext cx="1013419" cy="369332"/>
            </a:xfrm>
            <a:prstGeom prst="rect">
              <a:avLst/>
            </a:prstGeom>
            <a:noFill/>
          </p:spPr>
          <p:txBody>
            <a:bodyPr wrap="none" rtlCol="0">
              <a:spAutoFit/>
            </a:bodyPr>
            <a:lstStyle/>
            <a:p>
              <a:r>
                <a:rPr lang="ko-KR" altLang="en-US" smtClean="0">
                  <a:latin typeface="넥슨 풋볼고딕 L" panose="020B0303000000000000" pitchFamily="34" charset="-127"/>
                  <a:ea typeface="넥슨 풋볼고딕 L" panose="020B0303000000000000" pitchFamily="34" charset="-127"/>
                </a:rPr>
                <a:t>업무 분담</a:t>
              </a:r>
              <a:endParaRPr lang="ko-KR" altLang="en-US" dirty="0">
                <a:latin typeface="넥슨 풋볼고딕 L" panose="020B0303000000000000" pitchFamily="34" charset="-127"/>
                <a:ea typeface="넥슨 풋볼고딕 L" panose="020B0303000000000000" pitchFamily="34" charset="-127"/>
              </a:endParaRPr>
            </a:p>
          </p:txBody>
        </p:sp>
        <p:sp>
          <p:nvSpPr>
            <p:cNvPr id="49" name="TextBox 48"/>
            <p:cNvSpPr txBox="1"/>
            <p:nvPr/>
          </p:nvSpPr>
          <p:spPr>
            <a:xfrm>
              <a:off x="4447319" y="4953147"/>
              <a:ext cx="821059" cy="646331"/>
            </a:xfrm>
            <a:prstGeom prst="rect">
              <a:avLst/>
            </a:prstGeom>
            <a:noFill/>
          </p:spPr>
          <p:txBody>
            <a:bodyPr wrap="none" rtlCol="0">
              <a:spAutoFit/>
            </a:bodyPr>
            <a:lstStyle/>
            <a:p>
              <a:r>
                <a:rPr lang="ko-KR" altLang="en-US" dirty="0" smtClean="0">
                  <a:latin typeface="넥슨 풋볼고딕 L" panose="020B0303000000000000" pitchFamily="34" charset="-127"/>
                  <a:ea typeface="넥슨 풋볼고딕 L" panose="020B0303000000000000" pitchFamily="34" charset="-127"/>
                </a:rPr>
                <a:t>시스템 </a:t>
              </a:r>
              <a:endParaRPr lang="en-US" altLang="ko-KR" dirty="0" smtClean="0">
                <a:latin typeface="넥슨 풋볼고딕 L" panose="020B0303000000000000" pitchFamily="34" charset="-127"/>
                <a:ea typeface="넥슨 풋볼고딕 L" panose="020B0303000000000000" pitchFamily="34" charset="-127"/>
              </a:endParaRPr>
            </a:p>
            <a:p>
              <a:r>
                <a:rPr lang="ko-KR" altLang="en-US" dirty="0" smtClean="0">
                  <a:latin typeface="넥슨 풋볼고딕 L" panose="020B0303000000000000" pitchFamily="34" charset="-127"/>
                  <a:ea typeface="넥슨 풋볼고딕 L" panose="020B0303000000000000" pitchFamily="34" charset="-127"/>
                </a:rPr>
                <a:t>구성도</a:t>
              </a:r>
              <a:endParaRPr lang="ko-KR" altLang="en-US" dirty="0">
                <a:latin typeface="넥슨 풋볼고딕 L" panose="020B0303000000000000" pitchFamily="34" charset="-127"/>
                <a:ea typeface="넥슨 풋볼고딕 L" panose="020B0303000000000000" pitchFamily="34" charset="-127"/>
              </a:endParaRPr>
            </a:p>
          </p:txBody>
        </p:sp>
        <p:sp>
          <p:nvSpPr>
            <p:cNvPr id="50" name="TextBox 49"/>
            <p:cNvSpPr txBox="1"/>
            <p:nvPr/>
          </p:nvSpPr>
          <p:spPr>
            <a:xfrm>
              <a:off x="3013649" y="4910315"/>
              <a:ext cx="1074333" cy="646331"/>
            </a:xfrm>
            <a:prstGeom prst="rect">
              <a:avLst/>
            </a:prstGeom>
            <a:noFill/>
          </p:spPr>
          <p:txBody>
            <a:bodyPr wrap="none" rtlCol="0">
              <a:spAutoFit/>
            </a:bodyPr>
            <a:lstStyle/>
            <a:p>
              <a:r>
                <a:rPr lang="ko-KR" altLang="en-US" dirty="0">
                  <a:latin typeface="넥슨 풋볼고딕 L" panose="020B0303000000000000" pitchFamily="34" charset="-127"/>
                  <a:ea typeface="넥슨 풋볼고딕 L" panose="020B0303000000000000" pitchFamily="34" charset="-127"/>
                </a:rPr>
                <a:t>관련 연구 </a:t>
              </a:r>
              <a:endParaRPr lang="en-US" altLang="ko-KR" dirty="0">
                <a:latin typeface="넥슨 풋볼고딕 L" panose="020B0303000000000000" pitchFamily="34" charset="-127"/>
                <a:ea typeface="넥슨 풋볼고딕 L" panose="020B0303000000000000" pitchFamily="34" charset="-127"/>
              </a:endParaRPr>
            </a:p>
            <a:p>
              <a:r>
                <a:rPr lang="ko-KR" altLang="en-US" dirty="0">
                  <a:latin typeface="넥슨 풋볼고딕 L" panose="020B0303000000000000" pitchFamily="34" charset="-127"/>
                  <a:ea typeface="넥슨 풋볼고딕 L" panose="020B0303000000000000" pitchFamily="34" charset="-127"/>
                </a:rPr>
                <a:t>및 사례</a:t>
              </a:r>
            </a:p>
          </p:txBody>
        </p:sp>
      </p:grpSp>
    </p:spTree>
    <p:extLst>
      <p:ext uri="{BB962C8B-B14F-4D97-AF65-F5344CB8AC3E}">
        <p14:creationId xmlns:p14="http://schemas.microsoft.com/office/powerpoint/2010/main" val="4154451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0"/>
            <a:ext cx="12192000" cy="68580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B" panose="020B0803000000000000" pitchFamily="34" charset="-127"/>
              <a:ea typeface="넥슨 풋볼고딕 B" panose="020B0803000000000000" pitchFamily="34" charset="-127"/>
            </a:endParaRPr>
          </a:p>
        </p:txBody>
      </p:sp>
      <p:sp>
        <p:nvSpPr>
          <p:cNvPr id="11" name="모서리가 둥근 직사각형 10"/>
          <p:cNvSpPr/>
          <p:nvPr/>
        </p:nvSpPr>
        <p:spPr>
          <a:xfrm>
            <a:off x="737985"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B" panose="020B0803000000000000" pitchFamily="34" charset="-127"/>
              <a:ea typeface="넥슨 풋볼고딕 B" panose="020B0803000000000000" pitchFamily="34" charset="-127"/>
            </a:endParaRPr>
          </a:p>
        </p:txBody>
      </p:sp>
      <p:sp>
        <p:nvSpPr>
          <p:cNvPr id="12" name="모서리가 둥근 직사각형 11"/>
          <p:cNvSpPr/>
          <p:nvPr/>
        </p:nvSpPr>
        <p:spPr>
          <a:xfrm>
            <a:off x="6303449"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B" panose="020B0803000000000000" pitchFamily="34" charset="-127"/>
              <a:ea typeface="넥슨 풋볼고딕 B" panose="020B0803000000000000" pitchFamily="34" charset="-127"/>
            </a:endParaRPr>
          </a:p>
        </p:txBody>
      </p:sp>
      <p:sp>
        <p:nvSpPr>
          <p:cNvPr id="13" name="모서리가 둥근 직사각형 12"/>
          <p:cNvSpPr/>
          <p:nvPr/>
        </p:nvSpPr>
        <p:spPr>
          <a:xfrm>
            <a:off x="9086181"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B" panose="020B0803000000000000" pitchFamily="34" charset="-127"/>
              <a:ea typeface="넥슨 풋볼고딕 B" panose="020B0803000000000000" pitchFamily="34" charset="-127"/>
            </a:endParaRPr>
          </a:p>
        </p:txBody>
      </p:sp>
      <p:sp>
        <p:nvSpPr>
          <p:cNvPr id="14" name="모서리가 둥근 직사각형 13"/>
          <p:cNvSpPr/>
          <p:nvPr/>
        </p:nvSpPr>
        <p:spPr>
          <a:xfrm>
            <a:off x="3520717" y="2193422"/>
            <a:ext cx="2438400" cy="2438400"/>
          </a:xfrm>
          <a:prstGeom prst="roundRect">
            <a:avLst/>
          </a:prstGeom>
          <a:solidFill>
            <a:srgbClr val="BDD7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 풋볼고딕 B" panose="020B0803000000000000" pitchFamily="34" charset="-127"/>
              <a:ea typeface="넥슨 풋볼고딕 B" panose="020B0803000000000000" pitchFamily="34" charset="-127"/>
            </a:endParaRPr>
          </a:p>
        </p:txBody>
      </p:sp>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sp>
        <p:nvSpPr>
          <p:cNvPr id="9" name="TextBox 8"/>
          <p:cNvSpPr txBox="1"/>
          <p:nvPr/>
        </p:nvSpPr>
        <p:spPr>
          <a:xfrm>
            <a:off x="1986394" y="887109"/>
            <a:ext cx="4306824" cy="400110"/>
          </a:xfrm>
          <a:prstGeom prst="rect">
            <a:avLst/>
          </a:prstGeom>
          <a:noFill/>
        </p:spPr>
        <p:txBody>
          <a:bodyPr wrap="square" rtlCol="0">
            <a:spAutoFit/>
          </a:bodyPr>
          <a:lstStyle/>
          <a:p>
            <a:r>
              <a:rPr lang="ko-KR" altLang="en-US" sz="2000" b="1" dirty="0" smtClean="0">
                <a:latin typeface="넥슨 풋볼고딕 B" panose="020B0803000000000000" pitchFamily="34" charset="-127"/>
                <a:ea typeface="넥슨 풋볼고딕 B" panose="020B0803000000000000" pitchFamily="34" charset="-127"/>
              </a:rPr>
              <a:t>개발 목표 및 효과</a:t>
            </a:r>
            <a:endParaRPr lang="ko-KR" altLang="en-US" sz="2000" b="1" dirty="0">
              <a:latin typeface="넥슨 풋볼고딕 B" panose="020B0803000000000000" pitchFamily="34" charset="-127"/>
              <a:ea typeface="넥슨 풋볼고딕 B" panose="020B0803000000000000" pitchFamily="34" charset="-127"/>
            </a:endParaRPr>
          </a:p>
        </p:txBody>
      </p:sp>
      <p:cxnSp>
        <p:nvCxnSpPr>
          <p:cNvPr id="16" name="직선 연결선 1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5519" y="2215642"/>
            <a:ext cx="761747" cy="369332"/>
          </a:xfrm>
          <a:prstGeom prst="rect">
            <a:avLst/>
          </a:prstGeom>
          <a:noFill/>
        </p:spPr>
        <p:txBody>
          <a:bodyPr wrap="none" rtlCol="0">
            <a:spAutoFit/>
          </a:bodyPr>
          <a:lstStyle/>
          <a:p>
            <a:pPr algn="ctr"/>
            <a:r>
              <a:rPr lang="ko-KR" altLang="en-US" dirty="0" err="1" smtClean="0">
                <a:latin typeface="넥슨 풋볼고딕 B" panose="020B0803000000000000" pitchFamily="34" charset="-127"/>
                <a:ea typeface="넥슨 풋볼고딕 B" panose="020B0803000000000000" pitchFamily="34" charset="-127"/>
              </a:rPr>
              <a:t>보안성</a:t>
            </a:r>
            <a:endParaRPr lang="ko-KR" altLang="en-US" dirty="0">
              <a:latin typeface="넥슨 풋볼고딕 B" panose="020B0803000000000000" pitchFamily="34" charset="-127"/>
              <a:ea typeface="넥슨 풋볼고딕 B" panose="020B0803000000000000" pitchFamily="34" charset="-127"/>
            </a:endParaRPr>
          </a:p>
        </p:txBody>
      </p:sp>
      <p:sp>
        <p:nvSpPr>
          <p:cNvPr id="19" name="TextBox 18"/>
          <p:cNvSpPr txBox="1"/>
          <p:nvPr/>
        </p:nvSpPr>
        <p:spPr>
          <a:xfrm>
            <a:off x="4127832" y="2215642"/>
            <a:ext cx="1218602" cy="369332"/>
          </a:xfrm>
          <a:prstGeom prst="rect">
            <a:avLst/>
          </a:prstGeom>
          <a:noFill/>
        </p:spPr>
        <p:txBody>
          <a:bodyPr wrap="none" rtlCol="0">
            <a:spAutoFit/>
          </a:bodyPr>
          <a:lstStyle/>
          <a:p>
            <a:pPr algn="ctr"/>
            <a:r>
              <a:rPr lang="ko-KR" altLang="en-US" dirty="0" smtClean="0">
                <a:latin typeface="넥슨 풋볼고딕 B" panose="020B0803000000000000" pitchFamily="34" charset="-127"/>
                <a:ea typeface="넥슨 풋볼고딕 B" panose="020B0803000000000000" pitchFamily="34" charset="-127"/>
              </a:rPr>
              <a:t>간단한 조작</a:t>
            </a:r>
            <a:endParaRPr lang="ko-KR" altLang="en-US" dirty="0">
              <a:latin typeface="넥슨 풋볼고딕 B" panose="020B0803000000000000" pitchFamily="34" charset="-127"/>
              <a:ea typeface="넥슨 풋볼고딕 B" panose="020B0803000000000000" pitchFamily="34" charset="-127"/>
            </a:endParaRPr>
          </a:p>
        </p:txBody>
      </p:sp>
      <p:sp>
        <p:nvSpPr>
          <p:cNvPr id="20" name="TextBox 19"/>
          <p:cNvSpPr txBox="1"/>
          <p:nvPr/>
        </p:nvSpPr>
        <p:spPr>
          <a:xfrm>
            <a:off x="6888130" y="2215642"/>
            <a:ext cx="1274708" cy="369332"/>
          </a:xfrm>
          <a:prstGeom prst="rect">
            <a:avLst/>
          </a:prstGeom>
          <a:noFill/>
        </p:spPr>
        <p:txBody>
          <a:bodyPr wrap="none" rtlCol="0">
            <a:spAutoFit/>
          </a:bodyPr>
          <a:lstStyle/>
          <a:p>
            <a:pPr algn="ctr"/>
            <a:r>
              <a:rPr lang="ko-KR" altLang="en-US" dirty="0" smtClean="0">
                <a:latin typeface="넥슨 풋볼고딕 B" panose="020B0803000000000000" pitchFamily="34" charset="-127"/>
                <a:ea typeface="넥슨 풋볼고딕 B" panose="020B0803000000000000" pitchFamily="34" charset="-127"/>
              </a:rPr>
              <a:t>전력 소모 ↓</a:t>
            </a:r>
            <a:endParaRPr lang="ko-KR" altLang="en-US" dirty="0">
              <a:latin typeface="넥슨 풋볼고딕 B" panose="020B0803000000000000" pitchFamily="34" charset="-127"/>
              <a:ea typeface="넥슨 풋볼고딕 B" panose="020B0803000000000000" pitchFamily="34" charset="-127"/>
            </a:endParaRPr>
          </a:p>
        </p:txBody>
      </p:sp>
      <p:sp>
        <p:nvSpPr>
          <p:cNvPr id="21" name="TextBox 20"/>
          <p:cNvSpPr txBox="1"/>
          <p:nvPr/>
        </p:nvSpPr>
        <p:spPr>
          <a:xfrm>
            <a:off x="9698485" y="2215642"/>
            <a:ext cx="1213794" cy="369332"/>
          </a:xfrm>
          <a:prstGeom prst="rect">
            <a:avLst/>
          </a:prstGeom>
          <a:noFill/>
        </p:spPr>
        <p:txBody>
          <a:bodyPr wrap="none" rtlCol="0">
            <a:spAutoFit/>
          </a:bodyPr>
          <a:lstStyle/>
          <a:p>
            <a:pPr algn="ctr"/>
            <a:r>
              <a:rPr lang="ko-KR" altLang="en-US" dirty="0" smtClean="0">
                <a:latin typeface="넥슨 풋볼고딕 B" panose="020B0803000000000000" pitchFamily="34" charset="-127"/>
                <a:ea typeface="넥슨 풋볼고딕 B" panose="020B0803000000000000" pitchFamily="34" charset="-127"/>
              </a:rPr>
              <a:t>편리한 생활</a:t>
            </a:r>
            <a:endParaRPr lang="ko-KR" altLang="en-US" dirty="0">
              <a:latin typeface="넥슨 풋볼고딕 B" panose="020B0803000000000000" pitchFamily="34" charset="-127"/>
              <a:ea typeface="넥슨 풋볼고딕 B" panose="020B0803000000000000" pitchFamily="34" charset="-127"/>
            </a:endParaRPr>
          </a:p>
        </p:txBody>
      </p:sp>
      <p:pic>
        <p:nvPicPr>
          <p:cNvPr id="22" name="그림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9663" y="2657695"/>
            <a:ext cx="1645971" cy="1645971"/>
          </a:xfrm>
          <a:prstGeom prst="rect">
            <a:avLst/>
          </a:prstGeom>
        </p:spPr>
      </p:pic>
      <p:pic>
        <p:nvPicPr>
          <p:cNvPr id="23" name="그림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5091" y="2677930"/>
            <a:ext cx="1555108" cy="1555108"/>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3545" y="2578832"/>
            <a:ext cx="1753305" cy="1753305"/>
          </a:xfrm>
          <a:prstGeom prst="rect">
            <a:avLst/>
          </a:prstGeom>
        </p:spPr>
      </p:pic>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4268" y="2766448"/>
            <a:ext cx="1537218" cy="1537218"/>
          </a:xfrm>
          <a:prstGeom prst="rect">
            <a:avLst/>
          </a:prstGeom>
        </p:spPr>
      </p:pic>
      <p:sp>
        <p:nvSpPr>
          <p:cNvPr id="26" name="TextBox 25"/>
          <p:cNvSpPr txBox="1"/>
          <p:nvPr/>
        </p:nvSpPr>
        <p:spPr>
          <a:xfrm>
            <a:off x="1113400" y="4891694"/>
            <a:ext cx="1745991" cy="646331"/>
          </a:xfrm>
          <a:prstGeom prst="rect">
            <a:avLst/>
          </a:prstGeom>
          <a:noFill/>
        </p:spPr>
        <p:txBody>
          <a:bodyPr wrap="none" rtlCol="0">
            <a:spAutoFit/>
          </a:bodyPr>
          <a:lstStyle/>
          <a:p>
            <a:pPr algn="ctr"/>
            <a:r>
              <a:rPr lang="en-US" altLang="ko-KR" dirty="0" err="1" smtClean="0">
                <a:latin typeface="넥슨 풋볼고딕 B" panose="020B0803000000000000" pitchFamily="34" charset="-127"/>
                <a:ea typeface="넥슨 풋볼고딕 B" panose="020B0803000000000000" pitchFamily="34" charset="-127"/>
              </a:rPr>
              <a:t>CoAP</a:t>
            </a:r>
            <a:r>
              <a:rPr lang="ko-KR" altLang="en-US" dirty="0" smtClean="0">
                <a:latin typeface="넥슨 풋볼고딕 B" panose="020B0803000000000000" pitchFamily="34" charset="-127"/>
                <a:ea typeface="넥슨 풋볼고딕 B" panose="020B0803000000000000" pitchFamily="34" charset="-127"/>
              </a:rPr>
              <a:t>의 장점으로</a:t>
            </a:r>
            <a:endParaRPr lang="en-US" altLang="ko-KR" dirty="0" smtClean="0">
              <a:latin typeface="넥슨 풋볼고딕 B" panose="020B0803000000000000" pitchFamily="34" charset="-127"/>
              <a:ea typeface="넥슨 풋볼고딕 B" panose="020B0803000000000000" pitchFamily="34" charset="-127"/>
            </a:endParaRPr>
          </a:p>
          <a:p>
            <a:pPr algn="ctr"/>
            <a:r>
              <a:rPr lang="ko-KR" altLang="en-US" dirty="0" err="1" smtClean="0">
                <a:latin typeface="넥슨 풋볼고딕 B" panose="020B0803000000000000" pitchFamily="34" charset="-127"/>
                <a:ea typeface="넥슨 풋볼고딕 B" panose="020B0803000000000000" pitchFamily="34" charset="-127"/>
              </a:rPr>
              <a:t>보안성</a:t>
            </a:r>
            <a:r>
              <a:rPr lang="ko-KR" altLang="en-US" dirty="0">
                <a:latin typeface="넥슨 풋볼고딕 B" panose="020B0803000000000000" pitchFamily="34" charset="-127"/>
                <a:ea typeface="넥슨 풋볼고딕 B" panose="020B0803000000000000" pitchFamily="34" charset="-127"/>
              </a:rPr>
              <a:t> </a:t>
            </a:r>
            <a:r>
              <a:rPr lang="ko-KR" altLang="en-US" dirty="0" smtClean="0">
                <a:latin typeface="넥슨 풋볼고딕 B" panose="020B0803000000000000" pitchFamily="34" charset="-127"/>
                <a:ea typeface="넥슨 풋볼고딕 B" panose="020B0803000000000000" pitchFamily="34" charset="-127"/>
              </a:rPr>
              <a:t>향상</a:t>
            </a:r>
            <a:r>
              <a:rPr lang="en-US" altLang="ko-KR" dirty="0" smtClean="0">
                <a:latin typeface="넥슨 풋볼고딕 B" panose="020B0803000000000000" pitchFamily="34" charset="-127"/>
                <a:ea typeface="넥슨 풋볼고딕 B" panose="020B0803000000000000" pitchFamily="34" charset="-127"/>
              </a:rPr>
              <a:t>!</a:t>
            </a:r>
            <a:endParaRPr lang="ko-KR" altLang="en-US" dirty="0">
              <a:latin typeface="넥슨 풋볼고딕 B" panose="020B0803000000000000" pitchFamily="34" charset="-127"/>
              <a:ea typeface="넥슨 풋볼고딕 B" panose="020B0803000000000000" pitchFamily="34" charset="-127"/>
            </a:endParaRPr>
          </a:p>
        </p:txBody>
      </p:sp>
      <p:sp>
        <p:nvSpPr>
          <p:cNvPr id="27" name="TextBox 26"/>
          <p:cNvSpPr txBox="1"/>
          <p:nvPr/>
        </p:nvSpPr>
        <p:spPr>
          <a:xfrm>
            <a:off x="4134246" y="4891694"/>
            <a:ext cx="1205778" cy="646331"/>
          </a:xfrm>
          <a:prstGeom prst="rect">
            <a:avLst/>
          </a:prstGeom>
          <a:noFill/>
        </p:spPr>
        <p:txBody>
          <a:bodyPr wrap="none" rtlCol="0">
            <a:spAutoFit/>
          </a:bodyPr>
          <a:lstStyle/>
          <a:p>
            <a:pPr algn="ctr"/>
            <a:r>
              <a:rPr lang="ko-KR" altLang="en-US" dirty="0" smtClean="0">
                <a:latin typeface="넥슨 풋볼고딕 B" panose="020B0803000000000000" pitchFamily="34" charset="-127"/>
                <a:ea typeface="넥슨 풋볼고딕 B" panose="020B0803000000000000" pitchFamily="34" charset="-127"/>
              </a:rPr>
              <a:t>쉬운 </a:t>
            </a:r>
            <a:r>
              <a:rPr lang="en-US" altLang="ko-KR" dirty="0" smtClean="0">
                <a:latin typeface="넥슨 풋볼고딕 B" panose="020B0803000000000000" pitchFamily="34" charset="-127"/>
                <a:ea typeface="넥슨 풋볼고딕 B" panose="020B0803000000000000" pitchFamily="34" charset="-127"/>
              </a:rPr>
              <a:t>UI</a:t>
            </a:r>
            <a:r>
              <a:rPr lang="ko-KR" altLang="en-US" dirty="0" smtClean="0">
                <a:latin typeface="넥슨 풋볼고딕 B" panose="020B0803000000000000" pitchFamily="34" charset="-127"/>
                <a:ea typeface="넥슨 풋볼고딕 B" panose="020B0803000000000000" pitchFamily="34" charset="-127"/>
              </a:rPr>
              <a:t>로</a:t>
            </a:r>
            <a:endParaRPr lang="en-US" altLang="ko-KR" dirty="0" smtClean="0">
              <a:latin typeface="넥슨 풋볼고딕 B" panose="020B0803000000000000" pitchFamily="34" charset="-127"/>
              <a:ea typeface="넥슨 풋볼고딕 B" panose="020B0803000000000000" pitchFamily="34" charset="-127"/>
            </a:endParaRPr>
          </a:p>
          <a:p>
            <a:pPr algn="ctr"/>
            <a:r>
              <a:rPr lang="ko-KR" altLang="en-US" dirty="0" err="1" smtClean="0">
                <a:latin typeface="넥슨 풋볼고딕 B" panose="020B0803000000000000" pitchFamily="34" charset="-127"/>
                <a:ea typeface="넥슨 풋볼고딕 B" panose="020B0803000000000000" pitchFamily="34" charset="-127"/>
              </a:rPr>
              <a:t>원터치</a:t>
            </a:r>
            <a:r>
              <a:rPr lang="ko-KR" altLang="en-US" dirty="0" smtClean="0">
                <a:latin typeface="넥슨 풋볼고딕 B" panose="020B0803000000000000" pitchFamily="34" charset="-127"/>
                <a:ea typeface="넥슨 풋볼고딕 B" panose="020B0803000000000000" pitchFamily="34" charset="-127"/>
              </a:rPr>
              <a:t> 조작</a:t>
            </a:r>
            <a:endParaRPr lang="ko-KR" altLang="en-US" dirty="0">
              <a:latin typeface="넥슨 풋볼고딕 B" panose="020B0803000000000000" pitchFamily="34" charset="-127"/>
              <a:ea typeface="넥슨 풋볼고딕 B" panose="020B0803000000000000" pitchFamily="34" charset="-127"/>
            </a:endParaRPr>
          </a:p>
        </p:txBody>
      </p:sp>
      <p:sp>
        <p:nvSpPr>
          <p:cNvPr id="28" name="TextBox 27"/>
          <p:cNvSpPr txBox="1"/>
          <p:nvPr/>
        </p:nvSpPr>
        <p:spPr>
          <a:xfrm>
            <a:off x="6649658" y="4891694"/>
            <a:ext cx="1745991" cy="646331"/>
          </a:xfrm>
          <a:prstGeom prst="rect">
            <a:avLst/>
          </a:prstGeom>
          <a:noFill/>
        </p:spPr>
        <p:txBody>
          <a:bodyPr wrap="none" rtlCol="0">
            <a:spAutoFit/>
          </a:bodyPr>
          <a:lstStyle/>
          <a:p>
            <a:pPr algn="ctr"/>
            <a:r>
              <a:rPr lang="en-US" altLang="ko-KR" dirty="0" err="1" smtClean="0">
                <a:latin typeface="넥슨 풋볼고딕 B" panose="020B0803000000000000" pitchFamily="34" charset="-127"/>
                <a:ea typeface="넥슨 풋볼고딕 B" panose="020B0803000000000000" pitchFamily="34" charset="-127"/>
              </a:rPr>
              <a:t>CoAP</a:t>
            </a:r>
            <a:r>
              <a:rPr lang="ko-KR" altLang="en-US" dirty="0" smtClean="0">
                <a:latin typeface="넥슨 풋볼고딕 B" panose="020B0803000000000000" pitchFamily="34" charset="-127"/>
                <a:ea typeface="넥슨 풋볼고딕 B" panose="020B0803000000000000" pitchFamily="34" charset="-127"/>
              </a:rPr>
              <a:t>의 장점으로</a:t>
            </a:r>
            <a:endParaRPr lang="en-US" altLang="ko-KR" dirty="0" smtClean="0">
              <a:latin typeface="넥슨 풋볼고딕 B" panose="020B0803000000000000" pitchFamily="34" charset="-127"/>
              <a:ea typeface="넥슨 풋볼고딕 B" panose="020B0803000000000000" pitchFamily="34" charset="-127"/>
            </a:endParaRPr>
          </a:p>
          <a:p>
            <a:pPr algn="ctr"/>
            <a:r>
              <a:rPr lang="ko-KR" altLang="en-US" dirty="0" smtClean="0">
                <a:latin typeface="넥슨 풋볼고딕 B" panose="020B0803000000000000" pitchFamily="34" charset="-127"/>
                <a:ea typeface="넥슨 풋볼고딕 B" panose="020B0803000000000000" pitchFamily="34" charset="-127"/>
              </a:rPr>
              <a:t>전력 절감</a:t>
            </a:r>
            <a:endParaRPr lang="ko-KR" altLang="en-US" dirty="0">
              <a:latin typeface="넥슨 풋볼고딕 B" panose="020B0803000000000000" pitchFamily="34" charset="-127"/>
              <a:ea typeface="넥슨 풋볼고딕 B" panose="020B0803000000000000" pitchFamily="34" charset="-127"/>
            </a:endParaRPr>
          </a:p>
        </p:txBody>
      </p:sp>
      <p:sp>
        <p:nvSpPr>
          <p:cNvPr id="29" name="TextBox 28"/>
          <p:cNvSpPr txBox="1"/>
          <p:nvPr/>
        </p:nvSpPr>
        <p:spPr>
          <a:xfrm>
            <a:off x="9502463" y="4918787"/>
            <a:ext cx="1600117" cy="646331"/>
          </a:xfrm>
          <a:prstGeom prst="rect">
            <a:avLst/>
          </a:prstGeom>
          <a:noFill/>
        </p:spPr>
        <p:txBody>
          <a:bodyPr wrap="none" rtlCol="0">
            <a:spAutoFit/>
          </a:bodyPr>
          <a:lstStyle/>
          <a:p>
            <a:pPr algn="ctr"/>
            <a:r>
              <a:rPr lang="ko-KR" altLang="en-US" dirty="0" err="1" smtClean="0">
                <a:latin typeface="넥슨 풋볼고딕 B" panose="020B0803000000000000" pitchFamily="34" charset="-127"/>
                <a:ea typeface="넥슨 풋볼고딕 B" panose="020B0803000000000000" pitchFamily="34" charset="-127"/>
              </a:rPr>
              <a:t>스마트폰</a:t>
            </a:r>
            <a:r>
              <a:rPr lang="ko-KR" altLang="en-US" dirty="0" smtClean="0">
                <a:latin typeface="넥슨 풋볼고딕 B" panose="020B0803000000000000" pitchFamily="34" charset="-127"/>
                <a:ea typeface="넥슨 풋볼고딕 B" panose="020B0803000000000000" pitchFamily="34" charset="-127"/>
              </a:rPr>
              <a:t> 하나로</a:t>
            </a:r>
            <a:endParaRPr lang="en-US" altLang="ko-KR" dirty="0" smtClean="0">
              <a:latin typeface="넥슨 풋볼고딕 B" panose="020B0803000000000000" pitchFamily="34" charset="-127"/>
              <a:ea typeface="넥슨 풋볼고딕 B" panose="020B0803000000000000" pitchFamily="34" charset="-127"/>
            </a:endParaRPr>
          </a:p>
          <a:p>
            <a:pPr algn="ctr"/>
            <a:r>
              <a:rPr lang="ko-KR" altLang="en-US" dirty="0" smtClean="0">
                <a:latin typeface="넥슨 풋볼고딕 B" panose="020B0803000000000000" pitchFamily="34" charset="-127"/>
                <a:ea typeface="넥슨 풋볼고딕 B" panose="020B0803000000000000" pitchFamily="34" charset="-127"/>
              </a:rPr>
              <a:t>편리한 생활</a:t>
            </a:r>
            <a:endParaRPr lang="ko-KR" altLang="en-US" dirty="0">
              <a:latin typeface="넥슨 풋볼고딕 B" panose="020B0803000000000000" pitchFamily="34" charset="-127"/>
              <a:ea typeface="넥슨 풋볼고딕 B" panose="020B0803000000000000" pitchFamily="34" charset="-127"/>
            </a:endParaRPr>
          </a:p>
        </p:txBody>
      </p:sp>
    </p:spTree>
    <p:extLst>
      <p:ext uri="{BB962C8B-B14F-4D97-AF65-F5344CB8AC3E}">
        <p14:creationId xmlns:p14="http://schemas.microsoft.com/office/powerpoint/2010/main" val="3768567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0" y="-270941"/>
            <a:ext cx="12210288" cy="7128941"/>
            <a:chOff x="0" y="-270941"/>
            <a:chExt cx="12210288" cy="7128941"/>
          </a:xfrm>
        </p:grpSpPr>
        <p:grpSp>
          <p:nvGrpSpPr>
            <p:cNvPr id="4" name="그룹 3"/>
            <p:cNvGrpSpPr/>
            <p:nvPr/>
          </p:nvGrpSpPr>
          <p:grpSpPr>
            <a:xfrm>
              <a:off x="0" y="-270941"/>
              <a:ext cx="12210288" cy="7128941"/>
              <a:chOff x="0" y="-270941"/>
              <a:chExt cx="12210288" cy="7128941"/>
            </a:xfrm>
          </p:grpSpPr>
          <p:grpSp>
            <p:nvGrpSpPr>
              <p:cNvPr id="6" name="그룹 5"/>
              <p:cNvGrpSpPr/>
              <p:nvPr/>
            </p:nvGrpSpPr>
            <p:grpSpPr>
              <a:xfrm>
                <a:off x="0" y="-270941"/>
                <a:ext cx="3908598" cy="7128941"/>
                <a:chOff x="0" y="-284004"/>
                <a:chExt cx="3908598" cy="7128941"/>
              </a:xfrm>
            </p:grpSpPr>
            <p:pic>
              <p:nvPicPr>
                <p:cNvPr id="11" name="그림 10"/>
                <p:cNvPicPr>
                  <a:picLocks noChangeAspect="1"/>
                </p:cNvPicPr>
                <p:nvPr/>
              </p:nvPicPr>
              <p:blipFill rotWithShape="1">
                <a:blip r:embed="rId2"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2"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 name="직선 연결선 6"/>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10" name="직선 연결선 9"/>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986393" y="887109"/>
              <a:ext cx="4829185" cy="400110"/>
            </a:xfrm>
            <a:prstGeom prst="rect">
              <a:avLst/>
            </a:prstGeom>
            <a:noFill/>
          </p:spPr>
          <p:txBody>
            <a:bodyPr wrap="square" rtlCol="0">
              <a:spAutoFit/>
            </a:bodyPr>
            <a:lstStyle/>
            <a:p>
              <a:r>
                <a:rPr lang="ko-KR" altLang="en-US" sz="2000" b="1" dirty="0" smtClean="0">
                  <a:latin typeface="넥슨 풋볼고딕 B" panose="020B0803000000000000" pitchFamily="34" charset="-127"/>
                  <a:ea typeface="넥슨 풋볼고딕 B" panose="020B0803000000000000" pitchFamily="34" charset="-127"/>
                </a:rPr>
                <a:t>홈 네트워크 관련 사례</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035" y="3247062"/>
            <a:ext cx="3364833" cy="1177692"/>
          </a:xfrm>
          <a:prstGeom prst="rect">
            <a:avLst/>
          </a:prstGeom>
        </p:spPr>
      </p:pic>
      <p:sp>
        <p:nvSpPr>
          <p:cNvPr id="14" name="TextBox 13"/>
          <p:cNvSpPr txBox="1"/>
          <p:nvPr/>
        </p:nvSpPr>
        <p:spPr>
          <a:xfrm>
            <a:off x="2752061" y="2663295"/>
            <a:ext cx="4829185" cy="523220"/>
          </a:xfrm>
          <a:prstGeom prst="rect">
            <a:avLst/>
          </a:prstGeom>
          <a:noFill/>
        </p:spPr>
        <p:txBody>
          <a:bodyPr wrap="square" rtlCol="0">
            <a:spAutoFit/>
          </a:bodyPr>
          <a:lstStyle/>
          <a:p>
            <a:r>
              <a:rPr lang="en-US" altLang="ko-KR" sz="2800" b="1" dirty="0" smtClean="0">
                <a:latin typeface="넥슨 풋볼고딕 L" panose="020B0303000000000000" pitchFamily="34" charset="-127"/>
                <a:ea typeface="넥슨 풋볼고딕 L" panose="020B0303000000000000" pitchFamily="34" charset="-127"/>
              </a:rPr>
              <a:t>LG U+ </a:t>
            </a:r>
            <a:r>
              <a:rPr lang="en-US" altLang="ko-KR" sz="2800" b="1" dirty="0" err="1" smtClean="0">
                <a:latin typeface="넥슨 풋볼고딕 L" panose="020B0303000000000000" pitchFamily="34" charset="-127"/>
                <a:ea typeface="넥슨 풋볼고딕 L" panose="020B0303000000000000" pitchFamily="34" charset="-127"/>
              </a:rPr>
              <a:t>IoT</a:t>
            </a:r>
            <a:r>
              <a:rPr lang="en-US" altLang="ko-KR" sz="2800" b="1" dirty="0" smtClean="0">
                <a:latin typeface="넥슨 풋볼고딕 L" panose="020B0303000000000000" pitchFamily="34" charset="-127"/>
                <a:ea typeface="넥슨 풋볼고딕 L" panose="020B0303000000000000" pitchFamily="34" charset="-127"/>
              </a:rPr>
              <a:t> </a:t>
            </a:r>
            <a:r>
              <a:rPr lang="ko-KR" altLang="en-US" sz="2800" b="1" dirty="0" smtClean="0">
                <a:latin typeface="넥슨 풋볼고딕 L" panose="020B0303000000000000" pitchFamily="34" charset="-127"/>
                <a:ea typeface="넥슨 풋볼고딕 L" panose="020B0303000000000000" pitchFamily="34" charset="-127"/>
              </a:rPr>
              <a:t>홈 네트워크</a:t>
            </a:r>
            <a:endParaRPr lang="ko-KR" altLang="en-US" sz="2800" b="1" dirty="0">
              <a:latin typeface="넥슨 풋볼고딕 L" panose="020B0303000000000000" pitchFamily="34" charset="-127"/>
              <a:ea typeface="넥슨 풋볼고딕 L" panose="020B0303000000000000" pitchFamily="34" charset="-127"/>
            </a:endParaRPr>
          </a:p>
        </p:txBody>
      </p:sp>
      <p:pic>
        <p:nvPicPr>
          <p:cNvPr id="17" name="그림 16"/>
          <p:cNvPicPr>
            <a:picLocks noChangeAspect="1"/>
          </p:cNvPicPr>
          <p:nvPr/>
        </p:nvPicPr>
        <p:blipFill>
          <a:blip r:embed="rId4"/>
          <a:stretch>
            <a:fillRect/>
          </a:stretch>
        </p:blipFill>
        <p:spPr>
          <a:xfrm>
            <a:off x="6815578" y="1695014"/>
            <a:ext cx="4638985" cy="4441076"/>
          </a:xfrm>
          <a:prstGeom prst="rect">
            <a:avLst/>
          </a:prstGeom>
        </p:spPr>
      </p:pic>
      <p:sp>
        <p:nvSpPr>
          <p:cNvPr id="18" name="TextBox 17"/>
          <p:cNvSpPr txBox="1"/>
          <p:nvPr/>
        </p:nvSpPr>
        <p:spPr>
          <a:xfrm>
            <a:off x="3097054" y="4759471"/>
            <a:ext cx="4829185" cy="400110"/>
          </a:xfrm>
          <a:prstGeom prst="rect">
            <a:avLst/>
          </a:prstGeom>
          <a:noFill/>
        </p:spPr>
        <p:txBody>
          <a:bodyPr wrap="square" rtlCol="0">
            <a:spAutoFit/>
          </a:bodyPr>
          <a:lstStyle/>
          <a:p>
            <a:r>
              <a:rPr lang="en-US" altLang="ko-KR" sz="2000" b="1" dirty="0" smtClean="0">
                <a:latin typeface="넥슨 풋볼고딕 L" panose="020B0303000000000000" pitchFamily="34" charset="-127"/>
                <a:ea typeface="넥슨 풋볼고딕 L" panose="020B0303000000000000" pitchFamily="34" charset="-127"/>
              </a:rPr>
              <a:t>LG U+ </a:t>
            </a:r>
            <a:r>
              <a:rPr lang="ko-KR" altLang="en-US" sz="2000" b="1" dirty="0" smtClean="0">
                <a:latin typeface="넥슨 풋볼고딕 L" panose="020B0303000000000000" pitchFamily="34" charset="-127"/>
                <a:ea typeface="넥슨 풋볼고딕 L" panose="020B0303000000000000" pitchFamily="34" charset="-127"/>
              </a:rPr>
              <a:t>가입자들도 유료로 사용</a:t>
            </a:r>
            <a:endParaRPr lang="ko-KR" altLang="en-US" sz="2000" b="1" dirty="0">
              <a:latin typeface="넥슨 풋볼고딕 L" panose="020B0303000000000000" pitchFamily="34" charset="-127"/>
              <a:ea typeface="넥슨 풋볼고딕 L" panose="020B0303000000000000" pitchFamily="34" charset="-127"/>
            </a:endParaRPr>
          </a:p>
        </p:txBody>
      </p:sp>
      <p:sp>
        <p:nvSpPr>
          <p:cNvPr id="19" name="TextBox 18"/>
          <p:cNvSpPr txBox="1"/>
          <p:nvPr/>
        </p:nvSpPr>
        <p:spPr>
          <a:xfrm>
            <a:off x="3097054" y="5223834"/>
            <a:ext cx="4829185" cy="400110"/>
          </a:xfrm>
          <a:prstGeom prst="rect">
            <a:avLst/>
          </a:prstGeom>
          <a:noFill/>
        </p:spPr>
        <p:txBody>
          <a:bodyPr wrap="square" rtlCol="0">
            <a:spAutoFit/>
          </a:bodyPr>
          <a:lstStyle/>
          <a:p>
            <a:r>
              <a:rPr lang="ko-KR" altLang="en-US" sz="2000" b="1" dirty="0" smtClean="0">
                <a:latin typeface="넥슨 풋볼고딕 L" panose="020B0303000000000000" pitchFamily="34" charset="-127"/>
                <a:ea typeface="넥슨 풋볼고딕 L" panose="020B0303000000000000" pitchFamily="34" charset="-127"/>
              </a:rPr>
              <a:t>잦은 버그</a:t>
            </a:r>
            <a:r>
              <a:rPr lang="en-US" altLang="ko-KR" sz="2000" b="1" dirty="0" smtClean="0">
                <a:latin typeface="넥슨 풋볼고딕 L" panose="020B0303000000000000" pitchFamily="34" charset="-127"/>
                <a:ea typeface="넥슨 풋볼고딕 L" panose="020B0303000000000000" pitchFamily="34" charset="-127"/>
              </a:rPr>
              <a:t>, </a:t>
            </a:r>
            <a:r>
              <a:rPr lang="ko-KR" altLang="en-US" sz="2000" b="1" dirty="0" smtClean="0">
                <a:latin typeface="넥슨 풋볼고딕 L" panose="020B0303000000000000" pitchFamily="34" charset="-127"/>
                <a:ea typeface="넥슨 풋볼고딕 L" panose="020B0303000000000000" pitchFamily="34" charset="-127"/>
              </a:rPr>
              <a:t>관리 소홀</a:t>
            </a:r>
            <a:endParaRPr lang="ko-KR" altLang="en-US" sz="2000" b="1" dirty="0">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2144006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그룹 48"/>
          <p:cNvGrpSpPr/>
          <p:nvPr/>
        </p:nvGrpSpPr>
        <p:grpSpPr>
          <a:xfrm>
            <a:off x="3097054" y="1060516"/>
            <a:ext cx="8289285" cy="4939505"/>
            <a:chOff x="1745340" y="979542"/>
            <a:chExt cx="8289285" cy="4939505"/>
          </a:xfrm>
        </p:grpSpPr>
        <p:grpSp>
          <p:nvGrpSpPr>
            <p:cNvPr id="2" name="그룹 1"/>
            <p:cNvGrpSpPr/>
            <p:nvPr/>
          </p:nvGrpSpPr>
          <p:grpSpPr>
            <a:xfrm>
              <a:off x="1745340" y="979542"/>
              <a:ext cx="8289285" cy="4939505"/>
              <a:chOff x="925282" y="1449442"/>
              <a:chExt cx="7581714" cy="4939505"/>
            </a:xfrm>
          </p:grpSpPr>
          <p:grpSp>
            <p:nvGrpSpPr>
              <p:cNvPr id="3" name="그룹 2"/>
              <p:cNvGrpSpPr/>
              <p:nvPr/>
            </p:nvGrpSpPr>
            <p:grpSpPr>
              <a:xfrm>
                <a:off x="3306048" y="2377763"/>
                <a:ext cx="1694804" cy="2113259"/>
                <a:chOff x="4024037" y="1522515"/>
                <a:chExt cx="1124027" cy="1326756"/>
              </a:xfrm>
            </p:grpSpPr>
            <p:pic>
              <p:nvPicPr>
                <p:cNvPr id="41" name="Picture 3" descr="C:\Users\Administrator\Desktop\KakaoTalk_20151102_175638133.jpg"/>
                <p:cNvPicPr>
                  <a:picLocks noChangeAspect="1" noChangeArrowheads="1"/>
                </p:cNvPicPr>
                <p:nvPr/>
              </p:nvPicPr>
              <p:blipFill rotWithShape="1">
                <a:blip r:embed="rId2"/>
                <a:srcRect/>
                <a:stretch>
                  <a:fillRect/>
                </a:stretch>
              </p:blipFill>
              <p:spPr>
                <a:xfrm>
                  <a:off x="4024037" y="1522515"/>
                  <a:ext cx="1124027" cy="1152128"/>
                </a:xfrm>
                <a:prstGeom prst="rect">
                  <a:avLst/>
                </a:prstGeom>
                <a:noFill/>
              </p:spPr>
            </p:pic>
            <p:sp>
              <p:nvSpPr>
                <p:cNvPr id="42" name="TextBox 41"/>
                <p:cNvSpPr txBox="1"/>
                <p:nvPr/>
              </p:nvSpPr>
              <p:spPr>
                <a:xfrm>
                  <a:off x="4150965" y="2694687"/>
                  <a:ext cx="870157" cy="154584"/>
                </a:xfrm>
                <a:prstGeom prst="rect">
                  <a:avLst/>
                </a:prstGeom>
                <a:noFill/>
              </p:spPr>
              <p:txBody>
                <a:bodyPr wrap="square">
                  <a:spAutoFit/>
                </a:bodyPr>
                <a:lstStyle/>
                <a:p>
                  <a:pPr algn="ctr">
                    <a:defRPr lang="ko-KR" altLang="en-US"/>
                  </a:pPr>
                  <a:r>
                    <a:rPr lang="ko-KR" altLang="en-US" sz="1000" b="1" dirty="0">
                      <a:latin typeface="넥슨 풋볼고딕 L" panose="020B0303000000000000" pitchFamily="34" charset="-127"/>
                      <a:ea typeface="넥슨 풋볼고딕 L" panose="020B0303000000000000" pitchFamily="34" charset="-127"/>
                    </a:rPr>
                    <a:t> 웹 서버</a:t>
                  </a:r>
                </a:p>
              </p:txBody>
            </p:sp>
          </p:grpSp>
          <p:grpSp>
            <p:nvGrpSpPr>
              <p:cNvPr id="4" name="그룹 3"/>
              <p:cNvGrpSpPr/>
              <p:nvPr/>
            </p:nvGrpSpPr>
            <p:grpSpPr>
              <a:xfrm>
                <a:off x="4873033" y="4988047"/>
                <a:ext cx="1455405" cy="1346052"/>
                <a:chOff x="389466" y="4154134"/>
                <a:chExt cx="1020253" cy="1051345"/>
              </a:xfrm>
            </p:grpSpPr>
            <p:pic>
              <p:nvPicPr>
                <p:cNvPr id="39" name="Picture 5" descr="C:\Users\Administrator\Desktop\KakaoTalk_20151027_210425867.jpg"/>
                <p:cNvPicPr>
                  <a:picLocks noChangeAspect="1" noChangeArrowheads="1"/>
                </p:cNvPicPr>
                <p:nvPr/>
              </p:nvPicPr>
              <p:blipFill rotWithShape="1">
                <a:blip r:embed="rId3"/>
                <a:srcRect/>
                <a:stretch>
                  <a:fillRect/>
                </a:stretch>
              </p:blipFill>
              <p:spPr>
                <a:xfrm>
                  <a:off x="448513" y="4154134"/>
                  <a:ext cx="831671" cy="844401"/>
                </a:xfrm>
                <a:prstGeom prst="rect">
                  <a:avLst/>
                </a:prstGeom>
                <a:noFill/>
              </p:spPr>
            </p:pic>
            <p:sp>
              <p:nvSpPr>
                <p:cNvPr id="40" name="TextBox 39"/>
                <p:cNvSpPr txBox="1"/>
                <p:nvPr/>
              </p:nvSpPr>
              <p:spPr>
                <a:xfrm>
                  <a:off x="389466" y="5013166"/>
                  <a:ext cx="1020253" cy="192313"/>
                </a:xfrm>
                <a:prstGeom prst="rect">
                  <a:avLst/>
                </a:prstGeom>
                <a:noFill/>
              </p:spPr>
              <p:txBody>
                <a:bodyPr wrap="square">
                  <a:spAutoFit/>
                </a:bodyPr>
                <a:lstStyle/>
                <a:p>
                  <a:pPr algn="ctr">
                    <a:defRPr lang="ko-KR" altLang="en-US"/>
                  </a:pPr>
                  <a:r>
                    <a:rPr lang="en-US" altLang="ko-KR" sz="1000" b="1">
                      <a:latin typeface="넥슨 풋볼고딕 L" panose="020B0303000000000000" pitchFamily="34" charset="-127"/>
                      <a:ea typeface="넥슨 풋볼고딕 L" panose="020B0303000000000000" pitchFamily="34" charset="-127"/>
                    </a:rPr>
                    <a:t>IoT</a:t>
                  </a:r>
                  <a:r>
                    <a:rPr lang="ko-KR" altLang="en-US" sz="1000" b="1">
                      <a:latin typeface="넥슨 풋볼고딕 L" panose="020B0303000000000000" pitchFamily="34" charset="-127"/>
                      <a:ea typeface="넥슨 풋볼고딕 L" panose="020B0303000000000000" pitchFamily="34" charset="-127"/>
                    </a:rPr>
                    <a:t> 단말기(도어락감지)</a:t>
                  </a:r>
                </a:p>
              </p:txBody>
            </p:sp>
          </p:grpSp>
          <p:grpSp>
            <p:nvGrpSpPr>
              <p:cNvPr id="5" name="그룹 4"/>
              <p:cNvGrpSpPr/>
              <p:nvPr/>
            </p:nvGrpSpPr>
            <p:grpSpPr>
              <a:xfrm>
                <a:off x="6552851" y="1449442"/>
                <a:ext cx="1954145" cy="1347859"/>
                <a:chOff x="7355157" y="1839821"/>
                <a:chExt cx="1954146" cy="1347859"/>
              </a:xfrm>
            </p:grpSpPr>
            <p:pic>
              <p:nvPicPr>
                <p:cNvPr id="37" name="Picture 2" descr="C:\Users\김한조\Desktop\db.PNG"/>
                <p:cNvPicPr>
                  <a:picLocks noChangeAspect="1" noChangeArrowheads="1"/>
                </p:cNvPicPr>
                <p:nvPr/>
              </p:nvPicPr>
              <p:blipFill rotWithShape="1">
                <a:blip r:embed="rId4"/>
                <a:srcRect/>
                <a:stretch>
                  <a:fillRect/>
                </a:stretch>
              </p:blipFill>
              <p:spPr>
                <a:xfrm>
                  <a:off x="7355157" y="1839821"/>
                  <a:ext cx="1143647" cy="1101638"/>
                </a:xfrm>
                <a:prstGeom prst="rect">
                  <a:avLst/>
                </a:prstGeom>
                <a:noFill/>
              </p:spPr>
            </p:pic>
            <p:sp>
              <p:nvSpPr>
                <p:cNvPr id="38" name="TextBox 37"/>
                <p:cNvSpPr txBox="1"/>
                <p:nvPr/>
              </p:nvSpPr>
              <p:spPr>
                <a:xfrm>
                  <a:off x="7479665" y="2941459"/>
                  <a:ext cx="1829638" cy="246220"/>
                </a:xfrm>
                <a:prstGeom prst="rect">
                  <a:avLst/>
                </a:prstGeom>
                <a:noFill/>
              </p:spPr>
              <p:txBody>
                <a:bodyPr wrap="square">
                  <a:spAutoFit/>
                </a:bodyPr>
                <a:lstStyle/>
                <a:p>
                  <a:pPr lvl="0">
                    <a:defRPr lang="ko-KR" altLang="en-US"/>
                  </a:pPr>
                  <a:r>
                    <a:rPr lang="ko-KR" altLang="en-US" sz="1000" b="1" dirty="0">
                      <a:latin typeface="넥슨 풋볼고딕 L" panose="020B0303000000000000" pitchFamily="34" charset="-127"/>
                      <a:ea typeface="넥슨 풋볼고딕 L" panose="020B0303000000000000" pitchFamily="34" charset="-127"/>
                    </a:rPr>
                    <a:t>데이터베이스</a:t>
                  </a:r>
                </a:p>
              </p:txBody>
            </p:sp>
          </p:grpSp>
          <p:sp>
            <p:nvSpPr>
              <p:cNvPr id="6" name="오른쪽 화살표 46"/>
              <p:cNvSpPr/>
              <p:nvPr/>
            </p:nvSpPr>
            <p:spPr>
              <a:xfrm rot="18822326">
                <a:off x="2694859" y="4511215"/>
                <a:ext cx="702206" cy="274912"/>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grpSp>
            <p:nvGrpSpPr>
              <p:cNvPr id="7" name="그룹 6"/>
              <p:cNvGrpSpPr/>
              <p:nvPr/>
            </p:nvGrpSpPr>
            <p:grpSpPr>
              <a:xfrm>
                <a:off x="925282" y="3734627"/>
                <a:ext cx="2381429" cy="844903"/>
                <a:chOff x="131003" y="3861431"/>
                <a:chExt cx="2381429" cy="844903"/>
              </a:xfrm>
            </p:grpSpPr>
            <p:sp>
              <p:nvSpPr>
                <p:cNvPr id="31" name="TextBox 30"/>
                <p:cNvSpPr txBox="1"/>
                <p:nvPr/>
              </p:nvSpPr>
              <p:spPr>
                <a:xfrm>
                  <a:off x="131003" y="4306224"/>
                  <a:ext cx="2381429" cy="400110"/>
                </a:xfrm>
                <a:prstGeom prst="rect">
                  <a:avLst/>
                </a:prstGeom>
                <a:noFill/>
              </p:spPr>
              <p:txBody>
                <a:bodyPr wrap="square">
                  <a:spAutoFit/>
                </a:bodyPr>
                <a:lstStyle/>
                <a:p>
                  <a:pPr lvl="0">
                    <a:defRPr lang="ko-KR" altLang="en-US"/>
                  </a:pPr>
                  <a:r>
                    <a:rPr lang="ko-KR" altLang="en-US" sz="1000" b="1">
                      <a:latin typeface="넥슨 풋볼고딕 L" panose="020B0303000000000000" pitchFamily="34" charset="-127"/>
                      <a:ea typeface="넥슨 풋볼고딕 L" panose="020B0303000000000000" pitchFamily="34" charset="-127"/>
                    </a:rPr>
                    <a:t>                    어플을 통해서</a:t>
                  </a:r>
                </a:p>
                <a:p>
                  <a:pPr lvl="0">
                    <a:defRPr lang="ko-KR" altLang="en-US"/>
                  </a:pPr>
                  <a:r>
                    <a:rPr lang="ko-KR" altLang="en-US" sz="1000" b="1">
                      <a:latin typeface="넥슨 풋볼고딕 L" panose="020B0303000000000000" pitchFamily="34" charset="-127"/>
                      <a:ea typeface="넥슨 풋볼고딕 L" panose="020B0303000000000000" pitchFamily="34" charset="-127"/>
                    </a:rPr>
                    <a:t>가스</a:t>
                  </a:r>
                  <a:r>
                    <a:rPr lang="en-US" altLang="ko-KR" sz="1000" b="1">
                      <a:latin typeface="넥슨 풋볼고딕 L" panose="020B0303000000000000" pitchFamily="34" charset="-127"/>
                      <a:ea typeface="넥슨 풋볼고딕 L" panose="020B0303000000000000" pitchFamily="34" charset="-127"/>
                    </a:rPr>
                    <a:t>,</a:t>
                  </a:r>
                  <a:r>
                    <a:rPr lang="ko-KR" altLang="en-US" sz="1000" b="1">
                      <a:latin typeface="넥슨 풋볼고딕 L" panose="020B0303000000000000" pitchFamily="34" charset="-127"/>
                      <a:ea typeface="넥슨 풋볼고딕 L" panose="020B0303000000000000" pitchFamily="34" charset="-127"/>
                    </a:rPr>
                    <a:t> 도어락,</a:t>
                  </a:r>
                  <a:r>
                    <a:rPr lang="en-US" altLang="ko-KR" sz="1000" b="1">
                      <a:latin typeface="넥슨 풋볼고딕 L" panose="020B0303000000000000" pitchFamily="34" charset="-127"/>
                      <a:ea typeface="넥슨 풋볼고딕 L" panose="020B0303000000000000" pitchFamily="34" charset="-127"/>
                    </a:rPr>
                    <a:t> </a:t>
                  </a:r>
                  <a:r>
                    <a:rPr lang="ko-KR" altLang="en-US" sz="1000" b="1">
                      <a:latin typeface="넥슨 풋볼고딕 L" panose="020B0303000000000000" pitchFamily="34" charset="-127"/>
                      <a:ea typeface="넥슨 풋볼고딕 L" panose="020B0303000000000000" pitchFamily="34" charset="-127"/>
                    </a:rPr>
                    <a:t>초인종</a:t>
                  </a:r>
                  <a:r>
                    <a:rPr lang="en-US" altLang="ko-KR" sz="1000" b="1">
                      <a:latin typeface="넥슨 풋볼고딕 L" panose="020B0303000000000000" pitchFamily="34" charset="-127"/>
                      <a:ea typeface="넥슨 풋볼고딕 L" panose="020B0303000000000000" pitchFamily="34" charset="-127"/>
                    </a:rPr>
                    <a:t> </a:t>
                  </a:r>
                  <a:r>
                    <a:rPr lang="ko-KR" altLang="en-US" sz="1000" b="1">
                      <a:latin typeface="넥슨 풋볼고딕 L" panose="020B0303000000000000" pitchFamily="34" charset="-127"/>
                      <a:ea typeface="넥슨 풋볼고딕 L" panose="020B0303000000000000" pitchFamily="34" charset="-127"/>
                    </a:rPr>
                    <a:t>등 원격 제어</a:t>
                  </a:r>
                </a:p>
              </p:txBody>
            </p:sp>
            <p:grpSp>
              <p:nvGrpSpPr>
                <p:cNvPr id="32" name="그룹 31"/>
                <p:cNvGrpSpPr/>
                <p:nvPr/>
              </p:nvGrpSpPr>
              <p:grpSpPr>
                <a:xfrm>
                  <a:off x="455952" y="3861431"/>
                  <a:ext cx="1528887" cy="381816"/>
                  <a:chOff x="461994" y="3812061"/>
                  <a:chExt cx="1528887" cy="381816"/>
                </a:xfrm>
              </p:grpSpPr>
              <p:pic>
                <p:nvPicPr>
                  <p:cNvPr id="33" name="Picture 2" descr="C:\Users\김한조\Desktop\졸업작품\졸작발표그림\_뚡뀳__꼳_■넧_뉌뀫__꼹____녁꼨_듄넽\_롟뀳_뗡뀿_メ꼳_⒰녅.jpg"/>
                  <p:cNvPicPr>
                    <a:picLocks noChangeAspect="1" noChangeArrowheads="1"/>
                  </p:cNvPicPr>
                  <p:nvPr/>
                </p:nvPicPr>
                <p:blipFill rotWithShape="1">
                  <a:blip r:embed="rId5"/>
                  <a:srcRect/>
                  <a:stretch>
                    <a:fillRect/>
                  </a:stretch>
                </p:blipFill>
                <p:spPr>
                  <a:xfrm>
                    <a:off x="1675040" y="3825248"/>
                    <a:ext cx="315841" cy="364940"/>
                  </a:xfrm>
                  <a:prstGeom prst="rect">
                    <a:avLst/>
                  </a:prstGeom>
                  <a:noFill/>
                </p:spPr>
              </p:pic>
              <p:pic>
                <p:nvPicPr>
                  <p:cNvPr id="34" name="Picture 3" descr="C:\Users\김한조\Desktop\졸업작품\졸작발표그림\_뚡뀳__꼳_■넧_뉌뀫__꼹____녁꼨_듄넽\_뤳뀫_녲뀰_끷뀫.png"/>
                  <p:cNvPicPr>
                    <a:picLocks noChangeAspect="1" noChangeArrowheads="1"/>
                  </p:cNvPicPr>
                  <p:nvPr/>
                </p:nvPicPr>
                <p:blipFill rotWithShape="1">
                  <a:blip r:embed="rId6"/>
                  <a:srcRect/>
                  <a:stretch>
                    <a:fillRect/>
                  </a:stretch>
                </p:blipFill>
                <p:spPr>
                  <a:xfrm>
                    <a:off x="461994" y="3814958"/>
                    <a:ext cx="500212" cy="376040"/>
                  </a:xfrm>
                  <a:prstGeom prst="rect">
                    <a:avLst/>
                  </a:prstGeom>
                  <a:noFill/>
                </p:spPr>
              </p:pic>
              <p:pic>
                <p:nvPicPr>
                  <p:cNvPr id="35" name="Picture 4" descr="C:\Users\김한조\Desktop\졸업작품\졸작발표그림\_뚡뀳__꼳_■넧_뉌뀫__꼹____녁꼨_듄넽\_됣뀽_묃뀿_뤳뀯.jpg"/>
                  <p:cNvPicPr>
                    <a:picLocks noChangeAspect="1" noChangeArrowheads="1"/>
                  </p:cNvPicPr>
                  <p:nvPr/>
                </p:nvPicPr>
                <p:blipFill rotWithShape="1">
                  <a:blip r:embed="rId7"/>
                  <a:srcRect/>
                  <a:stretch>
                    <a:fillRect/>
                  </a:stretch>
                </p:blipFill>
                <p:spPr>
                  <a:xfrm>
                    <a:off x="934379" y="3812061"/>
                    <a:ext cx="401115" cy="368629"/>
                  </a:xfrm>
                  <a:prstGeom prst="rect">
                    <a:avLst/>
                  </a:prstGeom>
                  <a:noFill/>
                </p:spPr>
              </p:pic>
              <p:pic>
                <p:nvPicPr>
                  <p:cNvPr id="36" name="Picture 5" descr="C:\Users\김한조\Desktop\졸업작품\졸작발표그림\_뚡뀳__꼳_■넧_뉌뀫__꼹____녁꼨_듄넽\_녲뀫_뗡뀿_뤳뀽.jpg"/>
                  <p:cNvPicPr>
                    <a:picLocks noChangeAspect="1" noChangeArrowheads="1"/>
                  </p:cNvPicPr>
                  <p:nvPr/>
                </p:nvPicPr>
                <p:blipFill rotWithShape="1">
                  <a:blip r:embed="rId8"/>
                  <a:srcRect/>
                  <a:stretch>
                    <a:fillRect/>
                  </a:stretch>
                </p:blipFill>
                <p:spPr>
                  <a:xfrm>
                    <a:off x="1286118" y="3812080"/>
                    <a:ext cx="396746" cy="381797"/>
                  </a:xfrm>
                  <a:prstGeom prst="rect">
                    <a:avLst/>
                  </a:prstGeom>
                  <a:noFill/>
                </p:spPr>
              </p:pic>
            </p:grpSp>
          </p:grpSp>
          <p:grpSp>
            <p:nvGrpSpPr>
              <p:cNvPr id="8" name="그룹 7"/>
              <p:cNvGrpSpPr/>
              <p:nvPr/>
            </p:nvGrpSpPr>
            <p:grpSpPr>
              <a:xfrm>
                <a:off x="1394640" y="4896816"/>
                <a:ext cx="1312019" cy="1492131"/>
                <a:chOff x="-87124" y="5301208"/>
                <a:chExt cx="1312019" cy="1492131"/>
              </a:xfrm>
            </p:grpSpPr>
            <p:pic>
              <p:nvPicPr>
                <p:cNvPr id="29" name="Picture 3" descr="C:\Users\PARK\Desktop\스크린샷 2015-12-22 오후 5.14.04.png"/>
                <p:cNvPicPr>
                  <a:picLocks noChangeAspect="1" noChangeArrowheads="1"/>
                </p:cNvPicPr>
                <p:nvPr/>
              </p:nvPicPr>
              <p:blipFill rotWithShape="1">
                <a:blip r:embed="rId9"/>
                <a:srcRect/>
                <a:stretch>
                  <a:fillRect/>
                </a:stretch>
              </p:blipFill>
              <p:spPr>
                <a:xfrm>
                  <a:off x="146843" y="5301208"/>
                  <a:ext cx="844094" cy="1371652"/>
                </a:xfrm>
                <a:prstGeom prst="rect">
                  <a:avLst/>
                </a:prstGeom>
                <a:noFill/>
              </p:spPr>
            </p:pic>
            <p:sp>
              <p:nvSpPr>
                <p:cNvPr id="30" name="TextBox 29"/>
                <p:cNvSpPr txBox="1"/>
                <p:nvPr/>
              </p:nvSpPr>
              <p:spPr>
                <a:xfrm>
                  <a:off x="-87125" y="6547118"/>
                  <a:ext cx="1312019" cy="246220"/>
                </a:xfrm>
                <a:prstGeom prst="rect">
                  <a:avLst/>
                </a:prstGeom>
                <a:noFill/>
              </p:spPr>
              <p:txBody>
                <a:bodyPr wrap="square">
                  <a:spAutoFit/>
                </a:bodyPr>
                <a:lstStyle/>
                <a:p>
                  <a:pPr algn="ctr">
                    <a:defRPr lang="ko-KR" altLang="en-US"/>
                  </a:pPr>
                  <a:r>
                    <a:rPr lang="en-US" altLang="ko-KR" sz="1000" b="1">
                      <a:latin typeface="넥슨 풋볼고딕 L" panose="020B0303000000000000" pitchFamily="34" charset="-127"/>
                      <a:ea typeface="넥슨 풋볼고딕 L" panose="020B0303000000000000" pitchFamily="34" charset="-127"/>
                    </a:rPr>
                    <a:t>HOST</a:t>
                  </a:r>
                </a:p>
              </p:txBody>
            </p:sp>
          </p:grpSp>
          <p:grpSp>
            <p:nvGrpSpPr>
              <p:cNvPr id="9" name="그룹 23"/>
              <p:cNvGrpSpPr/>
              <p:nvPr/>
            </p:nvGrpSpPr>
            <p:grpSpPr>
              <a:xfrm>
                <a:off x="2245155" y="5098100"/>
                <a:ext cx="811008" cy="797824"/>
                <a:chOff x="3224507" y="3799919"/>
                <a:chExt cx="2525508" cy="2131324"/>
              </a:xfrm>
            </p:grpSpPr>
            <p:pic>
              <p:nvPicPr>
                <p:cNvPr id="27" name="그림 15"/>
                <p:cNvPicPr>
                  <a:picLocks noChangeAspect="1"/>
                </p:cNvPicPr>
                <p:nvPr/>
              </p:nvPicPr>
              <p:blipFill rotWithShape="1">
                <a:blip r:embed="rId10"/>
                <a:stretch>
                  <a:fillRect/>
                </a:stretch>
              </p:blipFill>
              <p:spPr>
                <a:xfrm>
                  <a:off x="3224507" y="3799919"/>
                  <a:ext cx="2525508" cy="2131324"/>
                </a:xfrm>
                <a:prstGeom prst="rect">
                  <a:avLst/>
                </a:prstGeom>
                <a:effectLst>
                  <a:outerShdw blurRad="50800" dist="38100" dir="2700000" algn="tl" rotWithShape="0">
                    <a:prstClr val="black">
                      <a:alpha val="40000"/>
                    </a:prstClr>
                  </a:outerShdw>
                </a:effectLst>
              </p:spPr>
            </p:pic>
            <p:pic>
              <p:nvPicPr>
                <p:cNvPr id="28" name="그림 19"/>
                <p:cNvPicPr>
                  <a:picLocks noChangeAspect="1"/>
                </p:cNvPicPr>
                <p:nvPr/>
              </p:nvPicPr>
              <p:blipFill rotWithShape="1">
                <a:blip r:embed="rId11"/>
                <a:stretch>
                  <a:fillRect/>
                </a:stretch>
              </p:blipFill>
              <p:spPr>
                <a:xfrm>
                  <a:off x="4205147" y="4097444"/>
                  <a:ext cx="1106791" cy="1517965"/>
                </a:xfrm>
                <a:prstGeom prst="rect">
                  <a:avLst/>
                </a:prstGeom>
                <a:effectLst>
                  <a:outerShdw blurRad="50800" dist="38100" dir="2700000" algn="tl" rotWithShape="0">
                    <a:prstClr val="black">
                      <a:alpha val="40000"/>
                    </a:prstClr>
                  </a:outerShdw>
                </a:effectLst>
              </p:spPr>
            </p:pic>
          </p:grpSp>
          <p:grpSp>
            <p:nvGrpSpPr>
              <p:cNvPr id="10" name="그룹 104"/>
              <p:cNvGrpSpPr/>
              <p:nvPr/>
            </p:nvGrpSpPr>
            <p:grpSpPr>
              <a:xfrm rot="1443455">
                <a:off x="5145767" y="1946690"/>
                <a:ext cx="1440160" cy="723981"/>
                <a:chOff x="5766334" y="2488994"/>
                <a:chExt cx="1440160" cy="723981"/>
              </a:xfrm>
            </p:grpSpPr>
            <p:sp>
              <p:nvSpPr>
                <p:cNvPr id="25" name="TextBox 71"/>
                <p:cNvSpPr txBox="1"/>
                <p:nvPr/>
              </p:nvSpPr>
              <p:spPr>
                <a:xfrm rot="20104293">
                  <a:off x="5766334" y="2488994"/>
                  <a:ext cx="1440160" cy="643860"/>
                </a:xfrm>
                <a:prstGeom prst="rect">
                  <a:avLst/>
                </a:prstGeom>
                <a:noFill/>
              </p:spPr>
              <p:txBody>
                <a:bodyPr wrap="square">
                  <a:spAutoFit/>
                </a:bodyPr>
                <a:lstStyle/>
                <a:p>
                  <a:pPr marL="0" lvl="0" algn="l" defTabSz="457200" eaLnBrk="1" latinLnBrk="0" hangingPunct="1">
                    <a:defRPr lang="ko-KR" altLang="en-US"/>
                  </a:pPr>
                  <a:r>
                    <a:rPr lang="ko-KR" altLang="en-US" sz="1200" b="1" i="0" kern="1200" spc="5" baseline="0">
                      <a:latin typeface="넥슨 풋볼고딕 L" panose="020B0303000000000000" pitchFamily="34" charset="-127"/>
                      <a:ea typeface="넥슨 풋볼고딕 L" panose="020B0303000000000000" pitchFamily="34" charset="-127"/>
                      <a:cs typeface="맑은 고딕"/>
                    </a:rPr>
                    <a:t>데이터 로그  및  통합 모드 저장</a:t>
                  </a:r>
                </a:p>
                <a:p>
                  <a:pPr lvl="0">
                    <a:defRPr lang="ko-KR" altLang="en-US"/>
                  </a:pPr>
                  <a:endParaRPr lang="ko-KR" altLang="en-US" sz="1200" b="1">
                    <a:latin typeface="넥슨 풋볼고딕 L" panose="020B0303000000000000" pitchFamily="34" charset="-127"/>
                    <a:ea typeface="넥슨 풋볼고딕 L" panose="020B0303000000000000" pitchFamily="34" charset="-127"/>
                  </a:endParaRPr>
                </a:p>
              </p:txBody>
            </p:sp>
            <p:sp>
              <p:nvSpPr>
                <p:cNvPr id="26" name="오른쪽 화살표 46"/>
                <p:cNvSpPr/>
                <p:nvPr/>
              </p:nvSpPr>
              <p:spPr>
                <a:xfrm rot="20161419">
                  <a:off x="5940152" y="2938770"/>
                  <a:ext cx="1096813" cy="274206"/>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grpSp>
          <p:grpSp>
            <p:nvGrpSpPr>
              <p:cNvPr id="11" name="그룹 60"/>
              <p:cNvGrpSpPr/>
              <p:nvPr/>
            </p:nvGrpSpPr>
            <p:grpSpPr>
              <a:xfrm>
                <a:off x="6578009" y="4400217"/>
                <a:ext cx="1319335" cy="1346055"/>
                <a:chOff x="389466" y="4154134"/>
                <a:chExt cx="970222" cy="1051348"/>
              </a:xfrm>
            </p:grpSpPr>
            <p:pic>
              <p:nvPicPr>
                <p:cNvPr id="23" name="Picture 5" descr="C:\Users\Administrator\Desktop\KakaoTalk_20151027_210425867.jpg"/>
                <p:cNvPicPr>
                  <a:picLocks noChangeAspect="1" noChangeArrowheads="1"/>
                </p:cNvPicPr>
                <p:nvPr/>
              </p:nvPicPr>
              <p:blipFill rotWithShape="1">
                <a:blip r:embed="rId3"/>
                <a:srcRect/>
                <a:stretch>
                  <a:fillRect/>
                </a:stretch>
              </p:blipFill>
              <p:spPr>
                <a:xfrm>
                  <a:off x="408451" y="4154134"/>
                  <a:ext cx="898443" cy="844401"/>
                </a:xfrm>
                <a:prstGeom prst="rect">
                  <a:avLst/>
                </a:prstGeom>
                <a:noFill/>
              </p:spPr>
            </p:pic>
            <p:sp>
              <p:nvSpPr>
                <p:cNvPr id="24" name="TextBox 65"/>
                <p:cNvSpPr txBox="1"/>
                <p:nvPr/>
              </p:nvSpPr>
              <p:spPr>
                <a:xfrm>
                  <a:off x="389466" y="5013169"/>
                  <a:ext cx="970222" cy="192313"/>
                </a:xfrm>
                <a:prstGeom prst="rect">
                  <a:avLst/>
                </a:prstGeom>
                <a:noFill/>
              </p:spPr>
              <p:txBody>
                <a:bodyPr wrap="square">
                  <a:spAutoFit/>
                </a:bodyPr>
                <a:lstStyle/>
                <a:p>
                  <a:pPr algn="ctr">
                    <a:defRPr lang="ko-KR" altLang="en-US"/>
                  </a:pPr>
                  <a:r>
                    <a:rPr lang="en-US" altLang="ko-KR" sz="1000" b="1" dirty="0" err="1">
                      <a:latin typeface="넥슨 풋볼고딕 L" panose="020B0303000000000000" pitchFamily="34" charset="-127"/>
                      <a:ea typeface="넥슨 풋볼고딕 L" panose="020B0303000000000000" pitchFamily="34" charset="-127"/>
                    </a:rPr>
                    <a:t>IoT</a:t>
                  </a:r>
                  <a:r>
                    <a:rPr lang="ko-KR" altLang="en-US" sz="1000" b="1" dirty="0">
                      <a:latin typeface="넥슨 풋볼고딕 L" panose="020B0303000000000000" pitchFamily="34" charset="-127"/>
                      <a:ea typeface="넥슨 풋볼고딕 L" panose="020B0303000000000000" pitchFamily="34" charset="-127"/>
                    </a:rPr>
                    <a:t> 단말기</a:t>
                  </a:r>
                  <a:r>
                    <a:rPr lang="ko-KR" altLang="en-US" sz="1000" b="1" dirty="0" smtClean="0">
                      <a:latin typeface="넥슨 풋볼고딕 L" panose="020B0303000000000000" pitchFamily="34" charset="-127"/>
                      <a:ea typeface="넥슨 풋볼고딕 L" panose="020B0303000000000000" pitchFamily="34" charset="-127"/>
                    </a:rPr>
                    <a:t>(</a:t>
                  </a:r>
                  <a:r>
                    <a:rPr lang="ko-KR" altLang="en-US" sz="1000" b="1" dirty="0" smtClean="0">
                      <a:latin typeface="넥슨 풋볼고딕 L" panose="020B0303000000000000" pitchFamily="34" charset="-127"/>
                      <a:ea typeface="넥슨 풋볼고딕 L" panose="020B0303000000000000" pitchFamily="34" charset="-127"/>
                    </a:rPr>
                    <a:t>화장실</a:t>
                  </a:r>
                  <a:r>
                    <a:rPr lang="ko-KR" altLang="en-US" sz="1000" b="1" dirty="0" smtClean="0">
                      <a:latin typeface="넥슨 풋볼고딕 L" panose="020B0303000000000000" pitchFamily="34" charset="-127"/>
                      <a:ea typeface="넥슨 풋볼고딕 L" panose="020B0303000000000000" pitchFamily="34" charset="-127"/>
                    </a:rPr>
                    <a:t>조절</a:t>
                  </a:r>
                  <a:r>
                    <a:rPr lang="ko-KR" altLang="en-US" sz="1000" b="1" dirty="0">
                      <a:latin typeface="넥슨 풋볼고딕 L" panose="020B0303000000000000" pitchFamily="34" charset="-127"/>
                      <a:ea typeface="넥슨 풋볼고딕 L" panose="020B0303000000000000" pitchFamily="34" charset="-127"/>
                    </a:rPr>
                    <a:t>)</a:t>
                  </a:r>
                </a:p>
              </p:txBody>
            </p:sp>
          </p:grpSp>
          <p:grpSp>
            <p:nvGrpSpPr>
              <p:cNvPr id="12" name="그룹 60"/>
              <p:cNvGrpSpPr/>
              <p:nvPr/>
            </p:nvGrpSpPr>
            <p:grpSpPr>
              <a:xfrm>
                <a:off x="7043362" y="2917319"/>
                <a:ext cx="1319337" cy="1346057"/>
                <a:chOff x="389460" y="4154134"/>
                <a:chExt cx="970222" cy="1051349"/>
              </a:xfrm>
            </p:grpSpPr>
            <p:pic>
              <p:nvPicPr>
                <p:cNvPr id="21" name="Picture 5" descr="C:\Users\Administrator\Desktop\KakaoTalk_20151027_210425867.jpg"/>
                <p:cNvPicPr>
                  <a:picLocks noChangeAspect="1" noChangeArrowheads="1"/>
                </p:cNvPicPr>
                <p:nvPr/>
              </p:nvPicPr>
              <p:blipFill rotWithShape="1">
                <a:blip r:embed="rId3"/>
                <a:srcRect/>
                <a:stretch>
                  <a:fillRect/>
                </a:stretch>
              </p:blipFill>
              <p:spPr>
                <a:xfrm>
                  <a:off x="415455" y="4154134"/>
                  <a:ext cx="898443" cy="844401"/>
                </a:xfrm>
                <a:prstGeom prst="rect">
                  <a:avLst/>
                </a:prstGeom>
                <a:noFill/>
              </p:spPr>
            </p:pic>
            <p:sp>
              <p:nvSpPr>
                <p:cNvPr id="22" name="TextBox 65"/>
                <p:cNvSpPr txBox="1"/>
                <p:nvPr/>
              </p:nvSpPr>
              <p:spPr>
                <a:xfrm>
                  <a:off x="389460" y="5013170"/>
                  <a:ext cx="970222" cy="192313"/>
                </a:xfrm>
                <a:prstGeom prst="rect">
                  <a:avLst/>
                </a:prstGeom>
                <a:noFill/>
              </p:spPr>
              <p:txBody>
                <a:bodyPr wrap="square">
                  <a:spAutoFit/>
                </a:bodyPr>
                <a:lstStyle/>
                <a:p>
                  <a:pPr algn="ctr">
                    <a:defRPr lang="ko-KR" altLang="en-US"/>
                  </a:pPr>
                  <a:r>
                    <a:rPr lang="en-US" altLang="ko-KR" sz="1000" b="1">
                      <a:latin typeface="넥슨 풋볼고딕 L" panose="020B0303000000000000" pitchFamily="34" charset="-127"/>
                      <a:ea typeface="넥슨 풋볼고딕 L" panose="020B0303000000000000" pitchFamily="34" charset="-127"/>
                    </a:rPr>
                    <a:t>IoT</a:t>
                  </a:r>
                  <a:r>
                    <a:rPr lang="ko-KR" altLang="en-US" sz="1000" b="1">
                      <a:latin typeface="넥슨 풋볼고딕 L" panose="020B0303000000000000" pitchFamily="34" charset="-127"/>
                      <a:ea typeface="넥슨 풋볼고딕 L" panose="020B0303000000000000" pitchFamily="34" charset="-127"/>
                    </a:rPr>
                    <a:t> 단말기(가스조절)</a:t>
                  </a:r>
                </a:p>
              </p:txBody>
            </p:sp>
          </p:grpSp>
          <p:sp>
            <p:nvSpPr>
              <p:cNvPr id="13" name="오른쪽 화살표 46"/>
              <p:cNvSpPr/>
              <p:nvPr/>
            </p:nvSpPr>
            <p:spPr>
              <a:xfrm rot="21574819">
                <a:off x="5499514" y="3297289"/>
                <a:ext cx="1096813" cy="274206"/>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14" name="오른쪽 화살표 46"/>
              <p:cNvSpPr/>
              <p:nvPr/>
            </p:nvSpPr>
            <p:spPr>
              <a:xfrm rot="1586464">
                <a:off x="5284521" y="4206246"/>
                <a:ext cx="1096813" cy="274206"/>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15" name="오른쪽 화살표 46"/>
              <p:cNvSpPr/>
              <p:nvPr/>
            </p:nvSpPr>
            <p:spPr>
              <a:xfrm rot="3316457">
                <a:off x="4736622" y="4494277"/>
                <a:ext cx="615922" cy="250594"/>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16" name="오른쪽 화살표 46"/>
              <p:cNvSpPr/>
              <p:nvPr/>
            </p:nvSpPr>
            <p:spPr>
              <a:xfrm rot="7948364">
                <a:off x="2956116" y="4704436"/>
                <a:ext cx="702206" cy="274912"/>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17" name="TextBox 93"/>
              <p:cNvSpPr txBox="1"/>
              <p:nvPr/>
            </p:nvSpPr>
            <p:spPr>
              <a:xfrm>
                <a:off x="2857320" y="4900600"/>
                <a:ext cx="2381429" cy="246221"/>
              </a:xfrm>
              <a:prstGeom prst="rect">
                <a:avLst/>
              </a:prstGeom>
              <a:noFill/>
            </p:spPr>
            <p:txBody>
              <a:bodyPr wrap="square">
                <a:spAutoFit/>
              </a:bodyPr>
              <a:lstStyle/>
              <a:p>
                <a:pPr lvl="0">
                  <a:defRPr lang="ko-KR" altLang="en-US"/>
                </a:pPr>
                <a:r>
                  <a:rPr lang="ko-KR" altLang="en-US" sz="1000" b="1">
                    <a:latin typeface="넥슨 풋볼고딕 L" panose="020B0303000000000000" pitchFamily="34" charset="-127"/>
                    <a:ea typeface="넥슨 풋볼고딕 L" panose="020B0303000000000000" pitchFamily="34" charset="-127"/>
                  </a:rPr>
                  <a:t>               결과 호출</a:t>
                </a:r>
              </a:p>
            </p:txBody>
          </p:sp>
          <p:sp>
            <p:nvSpPr>
              <p:cNvPr id="18" name="오른쪽 화살표 46"/>
              <p:cNvSpPr/>
              <p:nvPr/>
            </p:nvSpPr>
            <p:spPr>
              <a:xfrm rot="10787724">
                <a:off x="5488628" y="3000653"/>
                <a:ext cx="1096813" cy="274206"/>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19" name="오른쪽 화살표 46"/>
              <p:cNvSpPr/>
              <p:nvPr/>
            </p:nvSpPr>
            <p:spPr>
              <a:xfrm rot="12273464">
                <a:off x="5366164" y="3918247"/>
                <a:ext cx="1096813" cy="274206"/>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sp>
            <p:nvSpPr>
              <p:cNvPr id="20" name="TextBox 67"/>
              <p:cNvSpPr txBox="1"/>
              <p:nvPr/>
            </p:nvSpPr>
            <p:spPr>
              <a:xfrm>
                <a:off x="5389672" y="3467100"/>
                <a:ext cx="1312020" cy="246221"/>
              </a:xfrm>
              <a:prstGeom prst="rect">
                <a:avLst/>
              </a:prstGeom>
              <a:noFill/>
            </p:spPr>
            <p:txBody>
              <a:bodyPr wrap="square">
                <a:spAutoFit/>
              </a:bodyPr>
              <a:lstStyle/>
              <a:p>
                <a:pPr algn="ctr">
                  <a:defRPr lang="ko-KR" altLang="en-US"/>
                </a:pPr>
                <a:r>
                  <a:rPr lang="ko-KR" altLang="en-US" sz="1000" b="1">
                    <a:latin typeface="넥슨 풋볼고딕 L" panose="020B0303000000000000" pitchFamily="34" charset="-127"/>
                    <a:ea typeface="넥슨 풋볼고딕 L" panose="020B0303000000000000" pitchFamily="34" charset="-127"/>
                  </a:rPr>
                  <a:t>장치 제어</a:t>
                </a:r>
              </a:p>
            </p:txBody>
          </p:sp>
        </p:grpSp>
        <p:sp>
          <p:nvSpPr>
            <p:cNvPr id="43" name="TextBox 67"/>
            <p:cNvSpPr txBox="1"/>
            <p:nvPr/>
          </p:nvSpPr>
          <p:spPr>
            <a:xfrm>
              <a:off x="6549288" y="2357664"/>
              <a:ext cx="1405348" cy="246221"/>
            </a:xfrm>
            <a:prstGeom prst="rect">
              <a:avLst/>
            </a:prstGeom>
            <a:noFill/>
          </p:spPr>
          <p:txBody>
            <a:bodyPr wrap="square">
              <a:spAutoFit/>
            </a:bodyPr>
            <a:lstStyle/>
            <a:p>
              <a:pPr algn="ctr">
                <a:defRPr lang="ko-KR" altLang="en-US"/>
              </a:pPr>
              <a:r>
                <a:rPr lang="ko-KR" altLang="en-US" sz="1000" b="1">
                  <a:latin typeface="넥슨 풋볼고딕 L" panose="020B0303000000000000" pitchFamily="34" charset="-127"/>
                  <a:ea typeface="넥슨 풋볼고딕 L" panose="020B0303000000000000" pitchFamily="34" charset="-127"/>
                </a:rPr>
                <a:t>결과 호출</a:t>
              </a:r>
            </a:p>
          </p:txBody>
        </p:sp>
        <p:sp>
          <p:nvSpPr>
            <p:cNvPr id="44" name="TextBox 67"/>
            <p:cNvSpPr txBox="1"/>
            <p:nvPr/>
          </p:nvSpPr>
          <p:spPr>
            <a:xfrm>
              <a:off x="6140450" y="4251777"/>
              <a:ext cx="1405348" cy="246221"/>
            </a:xfrm>
            <a:prstGeom prst="rect">
              <a:avLst/>
            </a:prstGeom>
            <a:noFill/>
          </p:spPr>
          <p:txBody>
            <a:bodyPr wrap="square">
              <a:spAutoFit/>
            </a:bodyPr>
            <a:lstStyle/>
            <a:p>
              <a:pPr algn="ctr">
                <a:defRPr lang="ko-KR" altLang="en-US"/>
              </a:pPr>
              <a:r>
                <a:rPr lang="ko-KR" altLang="en-US" sz="1000" b="1">
                  <a:latin typeface="넥슨 풋볼고딕 L" panose="020B0303000000000000" pitchFamily="34" charset="-127"/>
                  <a:ea typeface="넥슨 풋볼고딕 L" panose="020B0303000000000000" pitchFamily="34" charset="-127"/>
                </a:rPr>
                <a:t>결과 호출</a:t>
              </a:r>
            </a:p>
          </p:txBody>
        </p:sp>
        <p:sp>
          <p:nvSpPr>
            <p:cNvPr id="45" name="TextBox 67"/>
            <p:cNvSpPr txBox="1"/>
            <p:nvPr/>
          </p:nvSpPr>
          <p:spPr>
            <a:xfrm>
              <a:off x="6779248" y="3367314"/>
              <a:ext cx="1405348" cy="246221"/>
            </a:xfrm>
            <a:prstGeom prst="rect">
              <a:avLst/>
            </a:prstGeom>
            <a:noFill/>
          </p:spPr>
          <p:txBody>
            <a:bodyPr wrap="square">
              <a:spAutoFit/>
            </a:bodyPr>
            <a:lstStyle/>
            <a:p>
              <a:pPr algn="ctr">
                <a:defRPr lang="ko-KR" altLang="en-US"/>
              </a:pPr>
              <a:r>
                <a:rPr lang="ko-KR" altLang="en-US" sz="1000" b="1" dirty="0">
                  <a:latin typeface="넥슨 풋볼고딕 L" panose="020B0303000000000000" pitchFamily="34" charset="-127"/>
                  <a:ea typeface="넥슨 풋볼고딕 L" panose="020B0303000000000000" pitchFamily="34" charset="-127"/>
                </a:rPr>
                <a:t>결과 호출</a:t>
              </a:r>
            </a:p>
          </p:txBody>
        </p:sp>
        <p:sp>
          <p:nvSpPr>
            <p:cNvPr id="46" name="TextBox 67"/>
            <p:cNvSpPr txBox="1"/>
            <p:nvPr/>
          </p:nvSpPr>
          <p:spPr>
            <a:xfrm>
              <a:off x="6328852" y="3933371"/>
              <a:ext cx="1405348" cy="246221"/>
            </a:xfrm>
            <a:prstGeom prst="rect">
              <a:avLst/>
            </a:prstGeom>
            <a:noFill/>
          </p:spPr>
          <p:txBody>
            <a:bodyPr wrap="square">
              <a:spAutoFit/>
            </a:bodyPr>
            <a:lstStyle/>
            <a:p>
              <a:pPr algn="ctr">
                <a:defRPr lang="ko-KR" altLang="en-US"/>
              </a:pPr>
              <a:r>
                <a:rPr lang="ko-KR" altLang="en-US" sz="1000" b="1">
                  <a:latin typeface="넥슨 풋볼고딕 L" panose="020B0303000000000000" pitchFamily="34" charset="-127"/>
                  <a:ea typeface="넥슨 풋볼고딕 L" panose="020B0303000000000000" pitchFamily="34" charset="-127"/>
                </a:rPr>
                <a:t>장치 제어</a:t>
              </a:r>
            </a:p>
          </p:txBody>
        </p:sp>
        <p:sp>
          <p:nvSpPr>
            <p:cNvPr id="47" name="TextBox 67"/>
            <p:cNvSpPr txBox="1"/>
            <p:nvPr/>
          </p:nvSpPr>
          <p:spPr>
            <a:xfrm>
              <a:off x="5172787" y="4140199"/>
              <a:ext cx="1405349" cy="246221"/>
            </a:xfrm>
            <a:prstGeom prst="rect">
              <a:avLst/>
            </a:prstGeom>
            <a:noFill/>
          </p:spPr>
          <p:txBody>
            <a:bodyPr wrap="square">
              <a:spAutoFit/>
            </a:bodyPr>
            <a:lstStyle/>
            <a:p>
              <a:pPr algn="ctr">
                <a:defRPr lang="ko-KR" altLang="en-US"/>
              </a:pPr>
              <a:r>
                <a:rPr lang="ko-KR" altLang="en-US" sz="1000" b="1">
                  <a:latin typeface="넥슨 풋볼고딕 L" panose="020B0303000000000000" pitchFamily="34" charset="-127"/>
                  <a:ea typeface="넥슨 풋볼고딕 L" panose="020B0303000000000000" pitchFamily="34" charset="-127"/>
                </a:rPr>
                <a:t>장치 제어</a:t>
              </a:r>
            </a:p>
          </p:txBody>
        </p:sp>
        <p:sp>
          <p:nvSpPr>
            <p:cNvPr id="48" name="오른쪽 화살표 46"/>
            <p:cNvSpPr/>
            <p:nvPr/>
          </p:nvSpPr>
          <p:spPr>
            <a:xfrm rot="13700319">
              <a:off x="6133225" y="3884920"/>
              <a:ext cx="615922" cy="268420"/>
            </a:xfrm>
            <a:prstGeom prst="rightArrow">
              <a:avLst>
                <a:gd name="adj1" fmla="val 50000"/>
                <a:gd name="adj2" fmla="val 50000"/>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solidFill>
                  <a:schemeClr val="tx1"/>
                </a:solidFill>
                <a:latin typeface="넥슨 풋볼고딕 L" panose="020B0303000000000000" pitchFamily="34" charset="-127"/>
                <a:ea typeface="넥슨 풋볼고딕 L" panose="020B0303000000000000" pitchFamily="34" charset="-127"/>
              </a:endParaRPr>
            </a:p>
          </p:txBody>
        </p:sp>
      </p:grpSp>
      <p:grpSp>
        <p:nvGrpSpPr>
          <p:cNvPr id="51" name="그룹 50"/>
          <p:cNvGrpSpPr/>
          <p:nvPr/>
        </p:nvGrpSpPr>
        <p:grpSpPr>
          <a:xfrm>
            <a:off x="0" y="-270941"/>
            <a:ext cx="12210288" cy="7128941"/>
            <a:chOff x="0" y="-270941"/>
            <a:chExt cx="12210288" cy="7128941"/>
          </a:xfrm>
        </p:grpSpPr>
        <p:grpSp>
          <p:nvGrpSpPr>
            <p:cNvPr id="53" name="그룹 52"/>
            <p:cNvGrpSpPr/>
            <p:nvPr/>
          </p:nvGrpSpPr>
          <p:grpSpPr>
            <a:xfrm>
              <a:off x="0" y="-270941"/>
              <a:ext cx="3908598" cy="7128941"/>
              <a:chOff x="0" y="-284004"/>
              <a:chExt cx="3908598" cy="7128941"/>
            </a:xfrm>
          </p:grpSpPr>
          <p:pic>
            <p:nvPicPr>
              <p:cNvPr id="57" name="그림 56"/>
              <p:cNvPicPr>
                <a:picLocks noChangeAspect="1"/>
              </p:cNvPicPr>
              <p:nvPr/>
            </p:nvPicPr>
            <p:blipFill rotWithShape="1">
              <a:blip r:embed="rId12"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58"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4" name="직선 연결선 5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시스템 구성도</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56" name="직선 연결선 55"/>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39458"/>
      </p:ext>
    </p:extLst>
  </p:cSld>
  <p:clrMapOvr>
    <a:masterClrMapping/>
  </p:clrMapOvr>
  <p:timing>
    <p:tnLst>
      <p:par>
        <p:cTn id="1" dur="indefinite" restart="never" nodeType="tmRoot"/>
      </p:par>
    </p:tn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4" name="모서리가 둥근 직사각형 23"/>
          <p:cNvSpPr/>
          <p:nvPr/>
        </p:nvSpPr>
        <p:spPr>
          <a:xfrm>
            <a:off x="7888213" y="1235915"/>
            <a:ext cx="4136669" cy="5142075"/>
          </a:xfrm>
          <a:prstGeom prst="roundRect">
            <a:avLst>
              <a:gd name="adj"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grpSp>
        <p:nvGrpSpPr>
          <p:cNvPr id="2" name="그룹 1"/>
          <p:cNvGrpSpPr/>
          <p:nvPr/>
        </p:nvGrpSpPr>
        <p:grpSpPr>
          <a:xfrm rot="0">
            <a:off x="0" y="-270941"/>
            <a:ext cx="12210288" cy="7128941"/>
            <a:chOff x="0" y="-270941"/>
            <a:chExt cx="12210288" cy="7128941"/>
          </a:xfrm>
        </p:grpSpPr>
        <p:grpSp>
          <p:nvGrpSpPr>
            <p:cNvPr id="3" name="그룹 2"/>
            <p:cNvGrpSpPr/>
            <p:nvPr/>
          </p:nvGrpSpPr>
          <p:grpSpPr>
            <a:xfrm rot="0">
              <a:off x="0" y="-270941"/>
              <a:ext cx="12210288" cy="7128941"/>
              <a:chOff x="0" y="-270941"/>
              <a:chExt cx="12210288" cy="7128941"/>
            </a:xfrm>
          </p:grpSpPr>
          <p:grpSp>
            <p:nvGrpSpPr>
              <p:cNvPr id="5" name="그룹 4"/>
              <p:cNvGrpSpPr/>
              <p:nvPr/>
            </p:nvGrpSpPr>
            <p:grpSpPr>
              <a:xfrm rot="0">
                <a:off x="0" y="-270941"/>
                <a:ext cx="3908598" cy="7128941"/>
                <a:chOff x="0" y="-284004"/>
                <a:chExt cx="3908598" cy="7128941"/>
              </a:xfrm>
            </p:grpSpPr>
            <p:pic>
              <p:nvPicPr>
                <p:cNvPr id="10" name="그림 9"/>
                <p:cNvPicPr>
                  <a:picLocks noChangeAspect="1"/>
                </p:cNvPicPr>
                <p:nvPr/>
              </p:nvPicPr>
              <p:blipFill rotWithShape="1">
                <a:blip r:embed="rId3"/>
                <a:srcRect l="66640" r="9140" b="5050"/>
                <a:stretch>
                  <a:fillRect/>
                </a:stretch>
              </p:blipFill>
              <p:spPr>
                <a:xfrm>
                  <a:off x="0" y="0"/>
                  <a:ext cx="2952206" cy="6844937"/>
                </a:xfrm>
                <a:prstGeom prst="rect">
                  <a:avLst/>
                </a:prstGeom>
              </p:spPr>
            </p:pic>
            <p:sp>
              <p:nvSpPr>
                <p:cNvPr id="11"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87284" y="94193"/>
                <a:ext cx="4306824" cy="637327"/>
              </a:xfrm>
              <a:prstGeom prst="rect">
                <a:avLst/>
              </a:prstGeom>
              <a:noFill/>
            </p:spPr>
            <p:txBody>
              <a:bodyPr wrap="square">
                <a:spAutoFit/>
              </a:bodyPr>
              <a:lstStyle/>
              <a:p>
                <a:pPr lvl="0">
                  <a:defRPr lang="ko-KR" altLang="en-US"/>
                </a:pPr>
                <a:r>
                  <a:rPr lang="ko-KR" altLang="en-US" sz="3600" b="1">
                    <a:latin typeface="넥슨 풋볼고딕 B"/>
                    <a:ea typeface="넥슨 풋볼고딕 B"/>
                  </a:rPr>
                  <a:t>시스템 구성도</a:t>
                </a:r>
                <a:endParaRPr lang="ko-KR" altLang="en-US" sz="3600" b="1">
                  <a:latin typeface="넥슨 풋볼고딕 B"/>
                  <a:ea typeface="넥슨 풋볼고딕 B"/>
                </a:endParaRPr>
              </a:p>
            </p:txBody>
          </p:sp>
          <p:cxnSp>
            <p:nvCxnSpPr>
              <p:cNvPr id="9" name="직선 연결선 8"/>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692136"/>
            </a:xfrm>
            <a:prstGeom prst="rect">
              <a:avLst/>
            </a:prstGeom>
            <a:noFill/>
          </p:spPr>
          <p:txBody>
            <a:bodyPr wrap="square">
              <a:spAutoFit/>
            </a:bodyPr>
            <a:lstStyle/>
            <a:p>
              <a:pPr lvl="0">
                <a:defRPr lang="ko-KR" altLang="en-US"/>
              </a:pPr>
              <a:r>
                <a:rPr lang="en-US" altLang="ko-KR" sz="2000" b="1">
                  <a:latin typeface="넥슨 풋볼고딕 B"/>
                  <a:ea typeface="넥슨 풋볼고딕 B"/>
                </a:rPr>
                <a:t>CoAP </a:t>
              </a:r>
              <a:r>
                <a:rPr lang="en-US" altLang="ko-KR" sz="1200" b="1">
                  <a:latin typeface="넥슨 풋볼고딕 B"/>
                  <a:ea typeface="넥슨 풋볼고딕 B"/>
                </a:rPr>
                <a:t>(Constrained Application Protocol)</a:t>
              </a:r>
              <a:endParaRPr lang="en-US" altLang="ko-KR" sz="1200" b="1">
                <a:latin typeface="넥슨 풋볼고딕 B"/>
                <a:ea typeface="넥슨 풋볼고딕 B"/>
              </a:endParaRPr>
            </a:p>
            <a:p>
              <a:pPr lvl="0">
                <a:defRPr lang="ko-KR" altLang="en-US"/>
              </a:pPr>
              <a:endParaRPr lang="ko-KR" altLang="en-US" sz="2000" b="1">
                <a:latin typeface="넥슨 풋볼고딕 B"/>
                <a:ea typeface="넥슨 풋볼고딕 B"/>
              </a:endParaRPr>
            </a:p>
          </p:txBody>
        </p:sp>
      </p:grpSp>
      <p:sp>
        <p:nvSpPr>
          <p:cNvPr id="23" name="모서리가 둥근 직사각형 22"/>
          <p:cNvSpPr/>
          <p:nvPr/>
        </p:nvSpPr>
        <p:spPr>
          <a:xfrm>
            <a:off x="3087025" y="1347625"/>
            <a:ext cx="4533628" cy="5142075"/>
          </a:xfrm>
          <a:prstGeom prst="roundRect">
            <a:avLst>
              <a:gd name="adj"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sp>
        <p:nvSpPr>
          <p:cNvPr id="13" name="모서리가 둥근 직사각형 12"/>
          <p:cNvSpPr/>
          <p:nvPr/>
        </p:nvSpPr>
        <p:spPr>
          <a:xfrm>
            <a:off x="3543720" y="1853925"/>
            <a:ext cx="2742359" cy="3963967"/>
          </a:xfrm>
          <a:prstGeom prst="roundRect">
            <a:avLst>
              <a:gd name="adj" fmla="val 16667"/>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atin typeface="넥슨 풋볼고딕 L"/>
              <a:ea typeface="넥슨 풋볼고딕 L"/>
            </a:endParaRPr>
          </a:p>
        </p:txBody>
      </p:sp>
      <p:sp>
        <p:nvSpPr>
          <p:cNvPr id="14" name="모서리가 둥근 직사각형 13"/>
          <p:cNvSpPr/>
          <p:nvPr/>
        </p:nvSpPr>
        <p:spPr>
          <a:xfrm>
            <a:off x="3731835" y="2763618"/>
            <a:ext cx="2366128" cy="4614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solidFill>
                  <a:schemeClr val="tx1"/>
                </a:solidFill>
                <a:latin typeface="넥슨 풋볼고딕 L"/>
                <a:ea typeface="넥슨 풋볼고딕 L"/>
              </a:rPr>
              <a:t>Resources</a:t>
            </a:r>
            <a:endParaRPr lang="ko-KR" altLang="en-US">
              <a:solidFill>
                <a:schemeClr val="tx1"/>
              </a:solidFill>
              <a:latin typeface="넥슨 풋볼고딕 L"/>
              <a:ea typeface="넥슨 풋볼고딕 L"/>
            </a:endParaRPr>
          </a:p>
        </p:txBody>
      </p:sp>
      <p:sp>
        <p:nvSpPr>
          <p:cNvPr id="15" name="모서리가 둥근 직사각형 14"/>
          <p:cNvSpPr/>
          <p:nvPr/>
        </p:nvSpPr>
        <p:spPr>
          <a:xfrm>
            <a:off x="3731835" y="3261614"/>
            <a:ext cx="2366128" cy="4614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solidFill>
                  <a:schemeClr val="tx1"/>
                </a:solidFill>
                <a:latin typeface="넥슨 풋볼고딕 L"/>
                <a:ea typeface="넥슨 풋볼고딕 L"/>
              </a:rPr>
              <a:t>CoAP</a:t>
            </a:r>
            <a:endParaRPr lang="ko-KR" altLang="en-US">
              <a:solidFill>
                <a:schemeClr val="tx1"/>
              </a:solidFill>
              <a:latin typeface="넥슨 풋볼고딕 L"/>
              <a:ea typeface="넥슨 풋볼고딕 L"/>
            </a:endParaRPr>
          </a:p>
        </p:txBody>
      </p:sp>
      <p:sp>
        <p:nvSpPr>
          <p:cNvPr id="16" name="모서리가 둥근 직사각형 15"/>
          <p:cNvSpPr/>
          <p:nvPr/>
        </p:nvSpPr>
        <p:spPr>
          <a:xfrm>
            <a:off x="3731835" y="3745814"/>
            <a:ext cx="2366128" cy="4614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solidFill>
                  <a:schemeClr val="tx1"/>
                </a:solidFill>
                <a:latin typeface="넥슨 풋볼고딕 L"/>
                <a:ea typeface="넥슨 풋볼고딕 L"/>
              </a:rPr>
              <a:t>UDP</a:t>
            </a:r>
            <a:endParaRPr lang="ko-KR" altLang="en-US">
              <a:solidFill>
                <a:schemeClr val="tx1"/>
              </a:solidFill>
              <a:latin typeface="넥슨 풋볼고딕 L"/>
              <a:ea typeface="넥슨 풋볼고딕 L"/>
            </a:endParaRPr>
          </a:p>
        </p:txBody>
      </p:sp>
      <p:sp>
        <p:nvSpPr>
          <p:cNvPr id="17" name="모서리가 둥근 직사각형 16"/>
          <p:cNvSpPr/>
          <p:nvPr/>
        </p:nvSpPr>
        <p:spPr>
          <a:xfrm>
            <a:off x="3731835" y="4243810"/>
            <a:ext cx="2366128" cy="4614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solidFill>
                  <a:schemeClr val="tx1"/>
                </a:solidFill>
                <a:latin typeface="넥슨 풋볼고딕 L"/>
                <a:ea typeface="넥슨 풋볼고딕 L"/>
              </a:rPr>
              <a:t>6LoWPAN</a:t>
            </a:r>
            <a:endParaRPr lang="ko-KR" altLang="en-US">
              <a:solidFill>
                <a:schemeClr val="tx1"/>
              </a:solidFill>
              <a:latin typeface="넥슨 풋볼고딕 L"/>
              <a:ea typeface="넥슨 풋볼고딕 L"/>
            </a:endParaRPr>
          </a:p>
        </p:txBody>
      </p:sp>
      <p:sp>
        <p:nvSpPr>
          <p:cNvPr id="18" name="모서리가 둥근 직사각형 17"/>
          <p:cNvSpPr/>
          <p:nvPr/>
        </p:nvSpPr>
        <p:spPr>
          <a:xfrm>
            <a:off x="3731835" y="4733450"/>
            <a:ext cx="2366128" cy="4614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a:solidFill>
                  <a:schemeClr val="tx1"/>
                </a:solidFill>
                <a:latin typeface="넥슨 풋볼고딕 L"/>
                <a:ea typeface="넥슨 풋볼고딕 L"/>
              </a:rPr>
              <a:t>802.15.4</a:t>
            </a:r>
            <a:endParaRPr lang="ko-KR" altLang="en-US">
              <a:solidFill>
                <a:schemeClr val="tx1"/>
              </a:solidFill>
              <a:latin typeface="넥슨 풋볼고딕 L"/>
              <a:ea typeface="넥슨 풋볼고딕 L"/>
            </a:endParaRPr>
          </a:p>
        </p:txBody>
      </p:sp>
      <p:sp>
        <p:nvSpPr>
          <p:cNvPr id="19" name="TextBox 18"/>
          <p:cNvSpPr txBox="1"/>
          <p:nvPr/>
        </p:nvSpPr>
        <p:spPr>
          <a:xfrm>
            <a:off x="4388583" y="1383594"/>
            <a:ext cx="1598104" cy="369332"/>
          </a:xfrm>
          <a:prstGeom prst="rect">
            <a:avLst/>
          </a:prstGeom>
          <a:noFill/>
        </p:spPr>
        <p:txBody>
          <a:bodyPr wrap="square">
            <a:spAutoFit/>
          </a:bodyPr>
          <a:lstStyle/>
          <a:p>
            <a:pPr algn="ctr">
              <a:defRPr lang="ko-KR" altLang="en-US"/>
            </a:pPr>
            <a:r>
              <a:rPr lang="en-US" altLang="ko-KR" b="1">
                <a:latin typeface="넥슨 풋볼고딕 L"/>
                <a:ea typeface="넥슨 풋볼고딕 L"/>
              </a:rPr>
              <a:t>WSN</a:t>
            </a:r>
            <a:endParaRPr lang="ko-KR" altLang="en-US" b="1">
              <a:latin typeface="넥슨 풋볼고딕 L"/>
              <a:ea typeface="넥슨 풋볼고딕 L"/>
            </a:endParaRPr>
          </a:p>
        </p:txBody>
      </p:sp>
      <p:sp>
        <p:nvSpPr>
          <p:cNvPr id="20" name="모서리가 둥근 직사각형 19"/>
          <p:cNvSpPr/>
          <p:nvPr/>
        </p:nvSpPr>
        <p:spPr>
          <a:xfrm>
            <a:off x="9348280" y="2709636"/>
            <a:ext cx="1829421" cy="515402"/>
          </a:xfrm>
          <a:prstGeom prst="roundRect">
            <a:avLst>
              <a:gd name="adj" fmla="val 16667"/>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b="1">
                <a:solidFill>
                  <a:schemeClr val="tx1"/>
                </a:solidFill>
                <a:latin typeface="넥슨 풋볼고딕 L"/>
                <a:ea typeface="넥슨 풋볼고딕 L"/>
              </a:rPr>
              <a:t>Server</a:t>
            </a:r>
            <a:endParaRPr lang="ko-KR" altLang="en-US" b="1">
              <a:solidFill>
                <a:schemeClr val="tx1"/>
              </a:solidFill>
              <a:latin typeface="넥슨 풋볼고딕 L"/>
              <a:ea typeface="넥슨 풋볼고딕 L"/>
            </a:endParaRPr>
          </a:p>
        </p:txBody>
      </p:sp>
      <p:sp>
        <p:nvSpPr>
          <p:cNvPr id="21" name="모서리가 둥근 직사각형 20"/>
          <p:cNvSpPr/>
          <p:nvPr/>
        </p:nvSpPr>
        <p:spPr>
          <a:xfrm>
            <a:off x="9381744" y="4316937"/>
            <a:ext cx="1829421" cy="515402"/>
          </a:xfrm>
          <a:prstGeom prst="roundRect">
            <a:avLst>
              <a:gd name="adj" fmla="val 16667"/>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b="1">
                <a:solidFill>
                  <a:schemeClr val="tx1"/>
                </a:solidFill>
                <a:latin typeface="넥슨 풋볼고딕 L"/>
                <a:ea typeface="넥슨 풋볼고딕 L"/>
              </a:rPr>
              <a:t>Client</a:t>
            </a:r>
            <a:endParaRPr lang="ko-KR" altLang="en-US" b="1">
              <a:solidFill>
                <a:schemeClr val="tx1"/>
              </a:solidFill>
              <a:latin typeface="넥슨 풋볼고딕 L"/>
              <a:ea typeface="넥슨 풋볼고딕 L"/>
            </a:endParaRPr>
          </a:p>
        </p:txBody>
      </p:sp>
      <p:sp>
        <p:nvSpPr>
          <p:cNvPr id="22" name="모서리가 둥근 직사각형 21"/>
          <p:cNvSpPr/>
          <p:nvPr/>
        </p:nvSpPr>
        <p:spPr>
          <a:xfrm>
            <a:off x="6840761" y="2736627"/>
            <a:ext cx="1829421" cy="515402"/>
          </a:xfrm>
          <a:prstGeom prst="roundRect">
            <a:avLst>
              <a:gd name="adj" fmla="val 16667"/>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b="1">
                <a:solidFill>
                  <a:schemeClr val="tx1"/>
                </a:solidFill>
                <a:latin typeface="넥슨 풋볼고딕 L"/>
                <a:ea typeface="넥슨 풋볼고딕 L"/>
              </a:rPr>
              <a:t>Proxy</a:t>
            </a:r>
            <a:endParaRPr lang="ko-KR" altLang="en-US" b="1">
              <a:solidFill>
                <a:schemeClr val="tx1"/>
              </a:solidFill>
              <a:latin typeface="넥슨 풋볼고딕 L"/>
              <a:ea typeface="넥슨 풋볼고딕 L"/>
            </a:endParaRPr>
          </a:p>
        </p:txBody>
      </p:sp>
      <p:cxnSp>
        <p:nvCxnSpPr>
          <p:cNvPr id="28" name="직선 화살표 연결선 27"/>
          <p:cNvCxnSpPr/>
          <p:nvPr/>
        </p:nvCxnSpPr>
        <p:spPr>
          <a:xfrm>
            <a:off x="6286079" y="2967337"/>
            <a:ext cx="52949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 name="직선 화살표 연결선 29"/>
          <p:cNvCxnSpPr/>
          <p:nvPr/>
        </p:nvCxnSpPr>
        <p:spPr>
          <a:xfrm>
            <a:off x="8670182" y="2967337"/>
            <a:ext cx="52949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1" name="직선 화살표 연결선 30"/>
          <p:cNvCxnSpPr/>
          <p:nvPr/>
        </p:nvCxnSpPr>
        <p:spPr>
          <a:xfrm>
            <a:off x="6311262" y="4535475"/>
            <a:ext cx="288841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직선 화살표 연결선 32"/>
          <p:cNvCxnSpPr/>
          <p:nvPr/>
        </p:nvCxnSpPr>
        <p:spPr>
          <a:xfrm>
            <a:off x="10322934" y="3278969"/>
            <a:ext cx="3801" cy="96484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4139806" y="2299416"/>
            <a:ext cx="1598104" cy="369332"/>
          </a:xfrm>
          <a:prstGeom prst="rect">
            <a:avLst/>
          </a:prstGeom>
          <a:noFill/>
        </p:spPr>
        <p:txBody>
          <a:bodyPr wrap="square">
            <a:spAutoFit/>
          </a:bodyPr>
          <a:lstStyle/>
          <a:p>
            <a:pPr algn="ctr">
              <a:defRPr lang="ko-KR" altLang="en-US"/>
            </a:pPr>
            <a:r>
              <a:rPr lang="en-US" altLang="ko-KR" b="1">
                <a:latin typeface="넥슨 풋볼고딕 L"/>
                <a:ea typeface="넥슨 풋볼고딕 L"/>
              </a:rPr>
              <a:t>Sensor</a:t>
            </a:r>
            <a:endParaRPr lang="ko-KR" altLang="en-US" b="1">
              <a:latin typeface="넥슨 풋볼고딕 L"/>
              <a:ea typeface="넥슨 풋볼고딕 L"/>
            </a:endParaRPr>
          </a:p>
        </p:txBody>
      </p:sp>
      <p:sp>
        <p:nvSpPr>
          <p:cNvPr id="36" name="TextBox 35"/>
          <p:cNvSpPr txBox="1"/>
          <p:nvPr/>
        </p:nvSpPr>
        <p:spPr>
          <a:xfrm>
            <a:off x="9199681" y="1347625"/>
            <a:ext cx="1598104" cy="369332"/>
          </a:xfrm>
          <a:prstGeom prst="rect">
            <a:avLst/>
          </a:prstGeom>
          <a:noFill/>
        </p:spPr>
        <p:txBody>
          <a:bodyPr wrap="square">
            <a:spAutoFit/>
          </a:bodyPr>
          <a:lstStyle/>
          <a:p>
            <a:pPr algn="ctr">
              <a:defRPr lang="ko-KR" altLang="en-US"/>
            </a:pPr>
            <a:r>
              <a:rPr lang="en-US" altLang="ko-KR" b="1">
                <a:latin typeface="넥슨 풋볼고딕 L"/>
                <a:ea typeface="넥슨 풋볼고딕 L"/>
              </a:rPr>
              <a:t>Internet</a:t>
            </a:r>
            <a:endParaRPr lang="ko-KR" altLang="en-US" b="1">
              <a:latin typeface="넥슨 풋볼고딕 L"/>
              <a:ea typeface="넥슨 풋볼고딕 L"/>
            </a:endParaRPr>
          </a:p>
        </p:txBody>
      </p:sp>
      <p:sp>
        <p:nvSpPr>
          <p:cNvPr id="37" name="TextBox 36"/>
          <p:cNvSpPr txBox="1"/>
          <p:nvPr/>
        </p:nvSpPr>
        <p:spPr>
          <a:xfrm>
            <a:off x="5760610" y="2621834"/>
            <a:ext cx="1598104" cy="307777"/>
          </a:xfrm>
          <a:prstGeom prst="rect">
            <a:avLst/>
          </a:prstGeom>
          <a:noFill/>
        </p:spPr>
        <p:txBody>
          <a:bodyPr wrap="square">
            <a:spAutoFit/>
          </a:bodyPr>
          <a:lstStyle/>
          <a:p>
            <a:pPr algn="ctr">
              <a:defRPr lang="ko-KR" altLang="en-US"/>
            </a:pPr>
            <a:r>
              <a:rPr lang="en-US" altLang="ko-KR" sz="1400" b="1">
                <a:latin typeface="넥슨 풋볼고딕 L"/>
                <a:ea typeface="넥슨 풋볼고딕 L"/>
              </a:rPr>
              <a:t>CoAP</a:t>
            </a:r>
            <a:endParaRPr lang="ko-KR" altLang="en-US" sz="1400" b="1">
              <a:latin typeface="넥슨 풋볼고딕 L"/>
              <a:ea typeface="넥슨 풋볼고딕 L"/>
            </a:endParaRPr>
          </a:p>
        </p:txBody>
      </p:sp>
      <p:sp>
        <p:nvSpPr>
          <p:cNvPr id="38" name="TextBox 37"/>
          <p:cNvSpPr txBox="1"/>
          <p:nvPr/>
        </p:nvSpPr>
        <p:spPr>
          <a:xfrm>
            <a:off x="7003664" y="4235143"/>
            <a:ext cx="1598104" cy="296852"/>
          </a:xfrm>
          <a:prstGeom prst="rect">
            <a:avLst/>
          </a:prstGeom>
          <a:noFill/>
        </p:spPr>
        <p:txBody>
          <a:bodyPr wrap="square">
            <a:spAutoFit/>
          </a:bodyPr>
          <a:lstStyle/>
          <a:p>
            <a:pPr algn="ctr">
              <a:defRPr lang="ko-KR" altLang="en-US"/>
            </a:pPr>
            <a:r>
              <a:rPr lang="en-US" altLang="ko-KR" sz="1400" b="1">
                <a:latin typeface="넥슨 풋볼고딕 L"/>
                <a:ea typeface="넥슨 풋볼고딕 L"/>
              </a:rPr>
              <a:t>CoAP</a:t>
            </a:r>
            <a:endParaRPr lang="ko-KR" altLang="en-US" sz="1400" b="1">
              <a:latin typeface="넥슨 풋볼고딕 L"/>
              <a:ea typeface="넥슨 풋볼고딕 L"/>
            </a:endParaRPr>
          </a:p>
        </p:txBody>
      </p:sp>
      <p:sp>
        <p:nvSpPr>
          <p:cNvPr id="39" name="TextBox 38"/>
          <p:cNvSpPr txBox="1"/>
          <p:nvPr/>
        </p:nvSpPr>
        <p:spPr>
          <a:xfrm>
            <a:off x="8210179" y="2611128"/>
            <a:ext cx="1598104" cy="292092"/>
          </a:xfrm>
          <a:prstGeom prst="rect">
            <a:avLst/>
          </a:prstGeom>
          <a:noFill/>
        </p:spPr>
        <p:txBody>
          <a:bodyPr wrap="square">
            <a:spAutoFit/>
          </a:bodyPr>
          <a:lstStyle/>
          <a:p>
            <a:pPr algn="ctr">
              <a:defRPr lang="ko-KR" altLang="en-US"/>
            </a:pPr>
            <a:r>
              <a:rPr lang="en-US" altLang="ko-KR" sz="1400" b="1">
                <a:latin typeface="넥슨 풋볼고딕 L"/>
                <a:ea typeface="넥슨 풋볼고딕 L"/>
              </a:rPr>
              <a:t>HTTP</a:t>
            </a:r>
            <a:endParaRPr lang="ko-KR" altLang="en-US" sz="1400" b="1">
              <a:latin typeface="넥슨 풋볼고딕 L"/>
              <a:ea typeface="넥슨 풋볼고딕 L"/>
            </a:endParaRPr>
          </a:p>
        </p:txBody>
      </p:sp>
      <p:sp>
        <p:nvSpPr>
          <p:cNvPr id="40" name="TextBox 39"/>
          <p:cNvSpPr txBox="1"/>
          <p:nvPr/>
        </p:nvSpPr>
        <p:spPr>
          <a:xfrm>
            <a:off x="9956547" y="3607500"/>
            <a:ext cx="1598104" cy="295845"/>
          </a:xfrm>
          <a:prstGeom prst="rect">
            <a:avLst/>
          </a:prstGeom>
          <a:noFill/>
        </p:spPr>
        <p:txBody>
          <a:bodyPr wrap="square">
            <a:spAutoFit/>
          </a:bodyPr>
          <a:lstStyle/>
          <a:p>
            <a:pPr algn="ctr">
              <a:defRPr lang="ko-KR" altLang="en-US"/>
            </a:pPr>
            <a:r>
              <a:rPr lang="en-US" altLang="ko-KR" sz="1400" b="1">
                <a:latin typeface="넥슨 풋볼고딕 L"/>
                <a:ea typeface="넥슨 풋볼고딕 L"/>
              </a:rPr>
              <a:t>HTTP</a:t>
            </a:r>
            <a:endParaRPr lang="ko-KR" altLang="en-US" sz="1400" b="1">
              <a:latin typeface="넥슨 풋볼고딕 L"/>
              <a:ea typeface="넥슨 풋볼고딕 L"/>
            </a:endParaRPr>
          </a:p>
        </p:txBody>
      </p:sp>
      <p:sp>
        <p:nvSpPr>
          <p:cNvPr id="41" name="모서리가 둥근 직사각형 40"/>
          <p:cNvSpPr/>
          <p:nvPr/>
        </p:nvSpPr>
        <p:spPr>
          <a:xfrm>
            <a:off x="6840761" y="3228184"/>
            <a:ext cx="1829421" cy="515402"/>
          </a:xfrm>
          <a:prstGeom prst="roundRect">
            <a:avLst>
              <a:gd name="adj" fmla="val 16667"/>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r>
              <a:rPr lang="en-US" altLang="ko-KR" b="1">
                <a:solidFill>
                  <a:schemeClr val="tx1"/>
                </a:solidFill>
                <a:latin typeface="넥슨 풋볼고딕 L"/>
                <a:ea typeface="넥슨 풋볼고딕 L"/>
              </a:rPr>
              <a:t>RD</a:t>
            </a:r>
            <a:endParaRPr lang="ko-KR" altLang="en-US" b="1">
              <a:solidFill>
                <a:schemeClr val="tx1"/>
              </a:solidFill>
              <a:latin typeface="넥슨 풋볼고딕 L"/>
              <a:ea typeface="넥슨 풋볼고딕 L"/>
            </a:endParaRPr>
          </a:p>
        </p:txBody>
      </p:sp>
    </p:spTree>
  </p:cSld>
  <p:clrMapOvr>
    <a:masterClrMapping/>
  </p:clrMapOvr>
  <p:transition xmlns:mc="http://schemas.openxmlformats.org/markup-compatibility/2006" xmlns:hp="http://schemas.haansoft.com/office/presentation/8.0" mc:Ignorable="hp" hp:hslDur="500"/>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rot="0">
            <a:off x="0" y="-270941"/>
            <a:ext cx="12210288" cy="7128941"/>
            <a:chOff x="0" y="-270941"/>
            <a:chExt cx="12210288" cy="7128941"/>
          </a:xfrm>
        </p:grpSpPr>
        <p:grpSp>
          <p:nvGrpSpPr>
            <p:cNvPr id="3" name="그룹 2"/>
            <p:cNvGrpSpPr/>
            <p:nvPr/>
          </p:nvGrpSpPr>
          <p:grpSpPr>
            <a:xfrm rot="0">
              <a:off x="0" y="-270941"/>
              <a:ext cx="12210288" cy="7128941"/>
              <a:chOff x="0" y="-270941"/>
              <a:chExt cx="12210288" cy="7128941"/>
            </a:xfrm>
          </p:grpSpPr>
          <p:grpSp>
            <p:nvGrpSpPr>
              <p:cNvPr id="5" name="그룹 4"/>
              <p:cNvGrpSpPr/>
              <p:nvPr/>
            </p:nvGrpSpPr>
            <p:grpSpPr>
              <a:xfrm rot="0">
                <a:off x="0" y="-270941"/>
                <a:ext cx="3908598" cy="7128941"/>
                <a:chOff x="0" y="-284004"/>
                <a:chExt cx="3908598" cy="7128941"/>
              </a:xfrm>
            </p:grpSpPr>
            <p:pic>
              <p:nvPicPr>
                <p:cNvPr id="9" name="그림 8"/>
                <p:cNvPicPr>
                  <a:picLocks noChangeAspect="1"/>
                </p:cNvPicPr>
                <p:nvPr/>
              </p:nvPicPr>
              <p:blipFill rotWithShape="1">
                <a:blip r:embed="rId2"/>
                <a:srcRect l="66640" r="9140" b="5050"/>
                <a:stretch>
                  <a:fillRect/>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a:spAutoFit/>
              </a:bodyPr>
              <a:lstStyle/>
              <a:p>
                <a:pPr lvl="0">
                  <a:defRPr lang="ko-KR" altLang="en-US"/>
                </a:pPr>
                <a:r>
                  <a:rPr lang="ko-KR" altLang="en-US" sz="3600" b="1">
                    <a:latin typeface="넥슨 풋볼고딕 B"/>
                    <a:ea typeface="넥슨 풋볼고딕 B"/>
                  </a:rPr>
                  <a:t>시스템 구성도</a:t>
                </a:r>
                <a:endParaRPr lang="ko-KR" altLang="en-US" sz="3600" b="1">
                  <a:latin typeface="넥슨 풋볼고딕 B"/>
                  <a:ea typeface="넥슨 풋볼고딕 B"/>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387336"/>
            </a:xfrm>
            <a:prstGeom prst="rect">
              <a:avLst/>
            </a:prstGeom>
            <a:noFill/>
          </p:spPr>
          <p:txBody>
            <a:bodyPr wrap="square">
              <a:spAutoFit/>
            </a:bodyPr>
            <a:lstStyle/>
            <a:p>
              <a:pPr lvl="0">
                <a:defRPr lang="ko-KR" altLang="en-US"/>
              </a:pPr>
              <a:r>
                <a:rPr lang="ko-KR" altLang="en-US" sz="2000" b="1">
                  <a:latin typeface="넥슨 풋볼고딕 B"/>
                  <a:ea typeface="넥슨 풋볼고딕 B"/>
                </a:rPr>
                <a:t>제어 흐름도</a:t>
              </a:r>
              <a:endParaRPr lang="ko-KR" altLang="en-US" sz="2000" b="1">
                <a:latin typeface="넥슨 풋볼고딕 B"/>
                <a:ea typeface="넥슨 풋볼고딕 B"/>
              </a:endParaRPr>
            </a:p>
          </p:txBody>
        </p:sp>
      </p:grpSp>
      <p:grpSp>
        <p:nvGrpSpPr>
          <p:cNvPr id="70" name="그룹 69"/>
          <p:cNvGrpSpPr/>
          <p:nvPr/>
        </p:nvGrpSpPr>
        <p:grpSpPr>
          <a:xfrm rot="0">
            <a:off x="3112031" y="1360206"/>
            <a:ext cx="7407094" cy="5049111"/>
            <a:chOff x="1061526" y="1268889"/>
            <a:chExt cx="7407094" cy="5049111"/>
          </a:xfrm>
        </p:grpSpPr>
        <p:cxnSp>
          <p:nvCxnSpPr>
            <p:cNvPr id="41" name="직선 연결선 40"/>
            <p:cNvCxnSpPr/>
            <p:nvPr/>
          </p:nvCxnSpPr>
          <p:spPr>
            <a:xfrm rot="16200000" flipH="1">
              <a:off x="-238408" y="4338000"/>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cxnSp>
          <p:nvCxnSpPr>
            <p:cNvPr id="42" name="직선 연결선 41"/>
            <p:cNvCxnSpPr/>
            <p:nvPr/>
          </p:nvCxnSpPr>
          <p:spPr>
            <a:xfrm rot="16200000" flipH="1">
              <a:off x="1774542" y="4338000"/>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cxnSp>
          <p:nvCxnSpPr>
            <p:cNvPr id="43" name="직선 연결선 42"/>
            <p:cNvCxnSpPr/>
            <p:nvPr/>
          </p:nvCxnSpPr>
          <p:spPr>
            <a:xfrm rot="16200000" flipH="1">
              <a:off x="3720817" y="4338000"/>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cxnSp>
          <p:nvCxnSpPr>
            <p:cNvPr id="44" name="직선 연결선 43"/>
            <p:cNvCxnSpPr/>
            <p:nvPr/>
          </p:nvCxnSpPr>
          <p:spPr>
            <a:xfrm rot="16200000" flipH="1">
              <a:off x="5698842" y="4338000"/>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pic>
          <p:nvPicPr>
            <p:cNvPr id="45" name="그림 44"/>
            <p:cNvPicPr>
              <a:picLocks noChangeAspect="1"/>
            </p:cNvPicPr>
            <p:nvPr/>
          </p:nvPicPr>
          <p:blipFill rotWithShape="1">
            <a:blip r:embed="rId3"/>
            <a:stretch>
              <a:fillRect/>
            </a:stretch>
          </p:blipFill>
          <p:spPr>
            <a:xfrm>
              <a:off x="1070805" y="1599415"/>
              <a:ext cx="1128508" cy="952369"/>
            </a:xfrm>
            <a:prstGeom prst="rect">
              <a:avLst/>
            </a:prstGeom>
            <a:effectLst>
              <a:outerShdw blurRad="50800" dist="38100" dir="2700000" algn="tl" rotWithShape="0">
                <a:prstClr val="black">
                  <a:alpha val="40000"/>
                </a:prstClr>
              </a:outerShdw>
            </a:effectLst>
          </p:spPr>
        </p:pic>
        <p:pic>
          <p:nvPicPr>
            <p:cNvPr id="46" name="그림 45"/>
            <p:cNvPicPr>
              <a:picLocks noChangeAspect="1"/>
            </p:cNvPicPr>
            <p:nvPr/>
          </p:nvPicPr>
          <p:blipFill rotWithShape="1">
            <a:blip r:embed="rId4"/>
            <a:stretch>
              <a:fillRect/>
            </a:stretch>
          </p:blipFill>
          <p:spPr>
            <a:xfrm>
              <a:off x="1518524" y="1733610"/>
              <a:ext cx="463770" cy="636062"/>
            </a:xfrm>
            <a:prstGeom prst="rect">
              <a:avLst/>
            </a:prstGeom>
            <a:effectLst>
              <a:outerShdw blurRad="50800" dist="38100" dir="2700000" algn="tl" rotWithShape="0">
                <a:prstClr val="black">
                  <a:alpha val="40000"/>
                </a:prstClr>
              </a:outerShdw>
            </a:effectLst>
          </p:spPr>
        </p:pic>
        <p:pic>
          <p:nvPicPr>
            <p:cNvPr id="47" name="그림 46"/>
            <p:cNvPicPr>
              <a:picLocks noChangeAspect="1"/>
            </p:cNvPicPr>
            <p:nvPr/>
          </p:nvPicPr>
          <p:blipFill rotWithShape="1">
            <a:blip r:embed="rId5">
              <a:biLevel thresh="75000"/>
            </a:blip>
            <a:stretch>
              <a:fillRect/>
            </a:stretch>
          </p:blipFill>
          <p:spPr>
            <a:xfrm>
              <a:off x="3132989" y="1623352"/>
              <a:ext cx="1149266" cy="782327"/>
            </a:xfrm>
            <a:prstGeom prst="rect">
              <a:avLst/>
            </a:prstGeom>
            <a:effectLst>
              <a:outerShdw blurRad="50800" dist="38100" dir="2700000" algn="tl" rotWithShape="0">
                <a:prstClr val="black">
                  <a:alpha val="40000"/>
                </a:prstClr>
              </a:outerShdw>
            </a:effectLst>
          </p:spPr>
        </p:pic>
        <p:pic>
          <p:nvPicPr>
            <p:cNvPr id="48" name="그림 47"/>
            <p:cNvPicPr>
              <a:picLocks noChangeAspect="1"/>
            </p:cNvPicPr>
            <p:nvPr/>
          </p:nvPicPr>
          <p:blipFill rotWithShape="1">
            <a:blip r:embed="rId6"/>
            <a:stretch>
              <a:fillRect/>
            </a:stretch>
          </p:blipFill>
          <p:spPr>
            <a:xfrm flipH="1">
              <a:off x="7277181" y="1497068"/>
              <a:ext cx="806472" cy="1074318"/>
            </a:xfrm>
            <a:prstGeom prst="rect">
              <a:avLst/>
            </a:prstGeom>
            <a:effectLst>
              <a:outerShdw blurRad="50800" dist="38100" dir="2700000" algn="tl" rotWithShape="0">
                <a:prstClr val="black">
                  <a:alpha val="40000"/>
                </a:prstClr>
              </a:outerShdw>
            </a:effectLst>
          </p:spPr>
        </p:pic>
        <p:sp>
          <p:nvSpPr>
            <p:cNvPr id="49" name="TextBox 99"/>
            <p:cNvSpPr txBox="1"/>
            <p:nvPr/>
          </p:nvSpPr>
          <p:spPr>
            <a:xfrm>
              <a:off x="1061526" y="1327309"/>
              <a:ext cx="1434465" cy="26539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HOST</a:t>
              </a:r>
              <a:endParaRPr lang="en-US" altLang="ko-KR" sz="1200" b="1">
                <a:latin typeface="넥슨 풋볼고딕 L"/>
                <a:ea typeface="넥슨 풋볼고딕 L"/>
              </a:endParaRPr>
            </a:p>
          </p:txBody>
        </p:sp>
        <p:sp>
          <p:nvSpPr>
            <p:cNvPr id="50" name="TextBox 99"/>
            <p:cNvSpPr txBox="1"/>
            <p:nvPr/>
          </p:nvSpPr>
          <p:spPr>
            <a:xfrm>
              <a:off x="2793625" y="1315969"/>
              <a:ext cx="1778375" cy="2672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WEB CLIENT</a:t>
              </a:r>
              <a:endParaRPr lang="en-US" altLang="ko-KR" sz="1200" b="1">
                <a:latin typeface="넥슨 풋볼고딕 L"/>
                <a:ea typeface="넥슨 풋볼고딕 L"/>
              </a:endParaRPr>
            </a:p>
          </p:txBody>
        </p:sp>
        <p:sp>
          <p:nvSpPr>
            <p:cNvPr id="51" name="TextBox 99"/>
            <p:cNvSpPr txBox="1"/>
            <p:nvPr/>
          </p:nvSpPr>
          <p:spPr>
            <a:xfrm>
              <a:off x="7034154" y="1268889"/>
              <a:ext cx="1434466" cy="2666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IoT Device</a:t>
              </a:r>
              <a:endParaRPr lang="en-US" altLang="ko-KR" sz="1200" b="1">
                <a:latin typeface="넥슨 풋볼고딕 L"/>
                <a:ea typeface="넥슨 풋볼고딕 L"/>
              </a:endParaRPr>
            </a:p>
          </p:txBody>
        </p:sp>
        <p:pic>
          <p:nvPicPr>
            <p:cNvPr id="52" name="그림 21"/>
            <p:cNvPicPr>
              <a:picLocks noChangeAspect="1"/>
            </p:cNvPicPr>
            <p:nvPr/>
          </p:nvPicPr>
          <p:blipFill rotWithShape="1">
            <a:blip r:embed="rId5">
              <a:biLevel thresh="75000"/>
            </a:blip>
            <a:stretch>
              <a:fillRect/>
            </a:stretch>
          </p:blipFill>
          <p:spPr>
            <a:xfrm>
              <a:off x="5203090" y="1623352"/>
              <a:ext cx="1149266" cy="782327"/>
            </a:xfrm>
            <a:prstGeom prst="rect">
              <a:avLst/>
            </a:prstGeom>
            <a:effectLst>
              <a:outerShdw blurRad="50800" dist="38100" dir="2700000" algn="tl" rotWithShape="0">
                <a:prstClr val="black">
                  <a:alpha val="40000"/>
                </a:prstClr>
              </a:outerShdw>
            </a:effectLst>
          </p:spPr>
        </p:pic>
        <p:sp>
          <p:nvSpPr>
            <p:cNvPr id="53" name="TextBox 99"/>
            <p:cNvSpPr txBox="1"/>
            <p:nvPr/>
          </p:nvSpPr>
          <p:spPr>
            <a:xfrm>
              <a:off x="4927225" y="1300094"/>
              <a:ext cx="1778374" cy="26403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WEB SERVER</a:t>
              </a:r>
              <a:endParaRPr lang="en-US" altLang="ko-KR" sz="1200" b="1">
                <a:latin typeface="넥슨 풋볼고딕 L"/>
                <a:ea typeface="넥슨 풋볼고딕 L"/>
              </a:endParaRPr>
            </a:p>
          </p:txBody>
        </p:sp>
        <p:cxnSp>
          <p:nvCxnSpPr>
            <p:cNvPr id="54" name="직선 화살표 연결선 53"/>
            <p:cNvCxnSpPr/>
            <p:nvPr/>
          </p:nvCxnSpPr>
          <p:spPr>
            <a:xfrm>
              <a:off x="1839912" y="3111500"/>
              <a:ext cx="1809750"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55" name="직선 화살표 연결선 54"/>
            <p:cNvCxnSpPr/>
            <p:nvPr/>
          </p:nvCxnSpPr>
          <p:spPr>
            <a:xfrm>
              <a:off x="3868737" y="3429000"/>
              <a:ext cx="1809750"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56" name="직선 화살표 연결선 55"/>
            <p:cNvCxnSpPr/>
            <p:nvPr/>
          </p:nvCxnSpPr>
          <p:spPr>
            <a:xfrm rot="10800000">
              <a:off x="3832224" y="4057620"/>
              <a:ext cx="1795868"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57" name="직선 화살표 연결선 56"/>
            <p:cNvCxnSpPr/>
            <p:nvPr/>
          </p:nvCxnSpPr>
          <p:spPr>
            <a:xfrm>
              <a:off x="1843086" y="4352924"/>
              <a:ext cx="1809750"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58" name="직선 화살표 연결선 57"/>
            <p:cNvCxnSpPr/>
            <p:nvPr/>
          </p:nvCxnSpPr>
          <p:spPr>
            <a:xfrm>
              <a:off x="3862387" y="4810124"/>
              <a:ext cx="1809750"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59" name="직선 화살표 연결선 58"/>
            <p:cNvCxnSpPr/>
            <p:nvPr/>
          </p:nvCxnSpPr>
          <p:spPr>
            <a:xfrm>
              <a:off x="5856287" y="5153024"/>
              <a:ext cx="1809750"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60" name="직선 화살표 연결선 59"/>
            <p:cNvCxnSpPr/>
            <p:nvPr/>
          </p:nvCxnSpPr>
          <p:spPr>
            <a:xfrm rot="10800000">
              <a:off x="5768975" y="5645120"/>
              <a:ext cx="1795868"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cxnSp>
          <p:nvCxnSpPr>
            <p:cNvPr id="61" name="직선 화살표 연결선 60"/>
            <p:cNvCxnSpPr/>
            <p:nvPr/>
          </p:nvCxnSpPr>
          <p:spPr>
            <a:xfrm rot="10800000">
              <a:off x="3838575" y="5892770"/>
              <a:ext cx="1795868"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sp>
          <p:nvSpPr>
            <p:cNvPr id="62" name="TextBox 99"/>
            <p:cNvSpPr txBox="1"/>
            <p:nvPr/>
          </p:nvSpPr>
          <p:spPr>
            <a:xfrm>
              <a:off x="1972750" y="2813209"/>
              <a:ext cx="1434465" cy="26539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Search</a:t>
              </a:r>
              <a:endParaRPr lang="en-US" altLang="ko-KR" sz="1200" b="1">
                <a:latin typeface="넥슨 풋볼고딕 L"/>
                <a:ea typeface="넥슨 풋볼고딕 L"/>
              </a:endParaRPr>
            </a:p>
          </p:txBody>
        </p:sp>
        <p:sp>
          <p:nvSpPr>
            <p:cNvPr id="63" name="TextBox 99"/>
            <p:cNvSpPr txBox="1"/>
            <p:nvPr/>
          </p:nvSpPr>
          <p:spPr>
            <a:xfrm>
              <a:off x="3950774" y="2937179"/>
              <a:ext cx="1434465" cy="4462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Get CoAP Node list</a:t>
              </a:r>
              <a:endParaRPr lang="en-US" altLang="ko-KR" sz="1200" b="1">
                <a:latin typeface="넥슨 풋볼고딕 L"/>
                <a:ea typeface="넥슨 풋볼고딕 L"/>
              </a:endParaRPr>
            </a:p>
          </p:txBody>
        </p:sp>
        <p:sp>
          <p:nvSpPr>
            <p:cNvPr id="64" name="TextBox 99"/>
            <p:cNvSpPr txBox="1"/>
            <p:nvPr/>
          </p:nvSpPr>
          <p:spPr>
            <a:xfrm>
              <a:off x="4120885" y="3765765"/>
              <a:ext cx="1434465" cy="26533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CoAP Node list</a:t>
              </a:r>
              <a:endParaRPr lang="en-US" altLang="ko-KR" sz="1200" b="1">
                <a:latin typeface="넥슨 풋볼고딕 L"/>
                <a:ea typeface="넥슨 풋볼고딕 L"/>
              </a:endParaRPr>
            </a:p>
          </p:txBody>
        </p:sp>
        <p:sp>
          <p:nvSpPr>
            <p:cNvPr id="65" name="TextBox 99"/>
            <p:cNvSpPr txBox="1"/>
            <p:nvPr/>
          </p:nvSpPr>
          <p:spPr>
            <a:xfrm>
              <a:off x="1972750" y="4067334"/>
              <a:ext cx="143446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Control</a:t>
              </a:r>
              <a:endParaRPr lang="en-US" altLang="ko-KR" sz="1200" b="1">
                <a:latin typeface="넥슨 풋볼고딕 L"/>
                <a:ea typeface="넥슨 풋볼고딕 L"/>
              </a:endParaRPr>
            </a:p>
          </p:txBody>
        </p:sp>
        <p:sp>
          <p:nvSpPr>
            <p:cNvPr id="66" name="TextBox 99"/>
            <p:cNvSpPr txBox="1"/>
            <p:nvPr/>
          </p:nvSpPr>
          <p:spPr>
            <a:xfrm>
              <a:off x="3950773" y="4511646"/>
              <a:ext cx="143446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Send Command</a:t>
              </a:r>
              <a:endParaRPr lang="en-US" altLang="ko-KR" sz="1200" b="1">
                <a:latin typeface="넥슨 풋볼고딕 L"/>
                <a:ea typeface="넥슨 풋볼고딕 L"/>
              </a:endParaRPr>
            </a:p>
          </p:txBody>
        </p:sp>
        <p:sp>
          <p:nvSpPr>
            <p:cNvPr id="67" name="TextBox 99"/>
            <p:cNvSpPr txBox="1"/>
            <p:nvPr/>
          </p:nvSpPr>
          <p:spPr>
            <a:xfrm>
              <a:off x="4020626" y="5607209"/>
              <a:ext cx="1434465"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result</a:t>
              </a:r>
              <a:endParaRPr lang="en-US" altLang="ko-KR" sz="1200" b="1">
                <a:latin typeface="넥슨 풋볼고딕 L"/>
                <a:ea typeface="넥슨 풋볼고딕 L"/>
              </a:endParaRPr>
            </a:p>
          </p:txBody>
        </p:sp>
        <p:sp>
          <p:nvSpPr>
            <p:cNvPr id="68" name="TextBox 99"/>
            <p:cNvSpPr txBox="1"/>
            <p:nvPr/>
          </p:nvSpPr>
          <p:spPr>
            <a:xfrm>
              <a:off x="5904641" y="4660929"/>
              <a:ext cx="1429088" cy="4464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Send CoAP Message</a:t>
              </a:r>
              <a:endParaRPr lang="en-US" altLang="ko-KR" sz="1200" b="1">
                <a:latin typeface="넥슨 풋볼고딕 L"/>
                <a:ea typeface="넥슨 풋볼고딕 L"/>
              </a:endParaRPr>
            </a:p>
          </p:txBody>
        </p:sp>
        <p:sp>
          <p:nvSpPr>
            <p:cNvPr id="69" name="TextBox 99"/>
            <p:cNvSpPr txBox="1"/>
            <p:nvPr/>
          </p:nvSpPr>
          <p:spPr>
            <a:xfrm>
              <a:off x="6102479" y="5368121"/>
              <a:ext cx="1404488" cy="26318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result</a:t>
              </a:r>
              <a:endParaRPr lang="en-US" altLang="ko-KR" sz="1200" b="1">
                <a:latin typeface="넥슨 풋볼고딕 L"/>
                <a:ea typeface="넥슨 풋볼고딕 L"/>
              </a:endParaRPr>
            </a:p>
          </p:txBody>
        </p:sp>
      </p:grpSp>
    </p:spTree>
  </p:cSld>
  <p:clrMapOvr>
    <a:masterClrMapping/>
  </p:clrMapOvr>
  <p:transition xmlns:mc="http://schemas.openxmlformats.org/markup-compatibility/2006" xmlns:hp="http://schemas.haansoft.com/office/presentation/8.0" mc:Ignorable="hp" hp:hslDur="500"/>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rot="0">
            <a:off x="0" y="-270941"/>
            <a:ext cx="12210288" cy="7128941"/>
            <a:chOff x="0" y="-270941"/>
            <a:chExt cx="12210288" cy="7128941"/>
          </a:xfrm>
        </p:grpSpPr>
        <p:grpSp>
          <p:nvGrpSpPr>
            <p:cNvPr id="3" name="그룹 2"/>
            <p:cNvGrpSpPr/>
            <p:nvPr/>
          </p:nvGrpSpPr>
          <p:grpSpPr>
            <a:xfrm rot="0">
              <a:off x="0" y="-270941"/>
              <a:ext cx="12210288" cy="7128941"/>
              <a:chOff x="0" y="-270941"/>
              <a:chExt cx="12210288" cy="7128941"/>
            </a:xfrm>
          </p:grpSpPr>
          <p:grpSp>
            <p:nvGrpSpPr>
              <p:cNvPr id="5" name="그룹 4"/>
              <p:cNvGrpSpPr/>
              <p:nvPr/>
            </p:nvGrpSpPr>
            <p:grpSpPr>
              <a:xfrm rot="0">
                <a:off x="0" y="-270941"/>
                <a:ext cx="3908598" cy="7128941"/>
                <a:chOff x="0" y="-284004"/>
                <a:chExt cx="3908598" cy="7128941"/>
              </a:xfrm>
            </p:grpSpPr>
            <p:pic>
              <p:nvPicPr>
                <p:cNvPr id="9" name="그림 8"/>
                <p:cNvPicPr>
                  <a:picLocks noChangeAspect="1"/>
                </p:cNvPicPr>
                <p:nvPr/>
              </p:nvPicPr>
              <p:blipFill rotWithShape="1">
                <a:blip r:embed="rId3"/>
                <a:srcRect l="66640" r="9140" b="5050"/>
                <a:stretch>
                  <a:fillRect/>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a:spAutoFit/>
              </a:bodyPr>
              <a:lstStyle/>
              <a:p>
                <a:pPr lvl="0">
                  <a:defRPr lang="ko-KR" altLang="en-US"/>
                </a:pPr>
                <a:r>
                  <a:rPr lang="ko-KR" altLang="en-US" sz="3600" b="1">
                    <a:latin typeface="넥슨 풋볼고딕 B"/>
                    <a:ea typeface="넥슨 풋볼고딕 B"/>
                  </a:rPr>
                  <a:t>시스템 구성도</a:t>
                </a:r>
                <a:endParaRPr lang="ko-KR" altLang="en-US" sz="3600" b="1">
                  <a:latin typeface="넥슨 풋볼고딕 B"/>
                  <a:ea typeface="넥슨 풋볼고딕 B"/>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3" y="887109"/>
              <a:ext cx="4829185" cy="387336"/>
            </a:xfrm>
            <a:prstGeom prst="rect">
              <a:avLst/>
            </a:prstGeom>
            <a:noFill/>
          </p:spPr>
          <p:txBody>
            <a:bodyPr wrap="square">
              <a:spAutoFit/>
            </a:bodyPr>
            <a:lstStyle/>
            <a:p>
              <a:pPr lvl="0">
                <a:defRPr lang="ko-KR" altLang="en-US"/>
              </a:pPr>
              <a:r>
                <a:rPr lang="en-US" altLang="ko-KR" sz="2000" b="1">
                  <a:latin typeface="넥슨 풋볼고딕 B"/>
                  <a:ea typeface="넥슨 풋볼고딕 B"/>
                </a:rPr>
                <a:t>IoT </a:t>
              </a:r>
              <a:r>
                <a:rPr lang="ko-KR" altLang="en-US" sz="2000" b="1">
                  <a:latin typeface="넥슨 풋볼고딕 B"/>
                  <a:ea typeface="넥슨 풋볼고딕 B"/>
                </a:rPr>
                <a:t>자원 등록 흐름도</a:t>
              </a:r>
              <a:endParaRPr lang="ko-KR" altLang="en-US" sz="2000" b="1">
                <a:latin typeface="넥슨 풋볼고딕 B"/>
                <a:ea typeface="넥슨 풋볼고딕 B"/>
              </a:endParaRPr>
            </a:p>
          </p:txBody>
        </p:sp>
      </p:grpSp>
      <p:cxnSp>
        <p:nvCxnSpPr>
          <p:cNvPr id="43" name="직선 연결선 42"/>
          <p:cNvCxnSpPr/>
          <p:nvPr/>
        </p:nvCxnSpPr>
        <p:spPr>
          <a:xfrm rot="16200000" flipH="1">
            <a:off x="3752436" y="4429317"/>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cxnSp>
        <p:nvCxnSpPr>
          <p:cNvPr id="44" name="직선 연결선 43"/>
          <p:cNvCxnSpPr/>
          <p:nvPr/>
        </p:nvCxnSpPr>
        <p:spPr>
          <a:xfrm rot="16200000" flipH="1">
            <a:off x="7162424" y="4456649"/>
            <a:ext cx="3960000" cy="0"/>
          </a:xfrm>
          <a:prstGeom prst="line">
            <a:avLst/>
          </a:prstGeom>
          <a:ln w="57150"/>
        </p:spPr>
        <p:style>
          <a:lnRef idx="2">
            <a:schemeClr val="dk1">
              <a:shade val="50000"/>
            </a:schemeClr>
          </a:lnRef>
          <a:fillRef idx="1">
            <a:schemeClr val="dk1"/>
          </a:fillRef>
          <a:effectRef idx="0">
            <a:schemeClr val="dk1"/>
          </a:effectRef>
          <a:fontRef idx="minor">
            <a:schemeClr val="lt1"/>
          </a:fontRef>
        </p:style>
      </p:cxnSp>
      <p:pic>
        <p:nvPicPr>
          <p:cNvPr id="48" name="그림 47"/>
          <p:cNvPicPr>
            <a:picLocks noChangeAspect="1"/>
          </p:cNvPicPr>
          <p:nvPr/>
        </p:nvPicPr>
        <p:blipFill rotWithShape="1">
          <a:blip r:embed="rId4"/>
          <a:stretch>
            <a:fillRect/>
          </a:stretch>
        </p:blipFill>
        <p:spPr>
          <a:xfrm flipH="1">
            <a:off x="8740764" y="1615717"/>
            <a:ext cx="806472" cy="1074318"/>
          </a:xfrm>
          <a:prstGeom prst="rect">
            <a:avLst/>
          </a:prstGeom>
          <a:effectLst>
            <a:outerShdw blurRad="50800" dist="38100" dir="2700000" algn="tl" rotWithShape="0">
              <a:prstClr val="black">
                <a:alpha val="40000"/>
              </a:prstClr>
            </a:outerShdw>
          </a:effectLst>
        </p:spPr>
      </p:pic>
      <p:sp>
        <p:nvSpPr>
          <p:cNvPr id="51" name="TextBox 99"/>
          <p:cNvSpPr txBox="1"/>
          <p:nvPr/>
        </p:nvSpPr>
        <p:spPr>
          <a:xfrm>
            <a:off x="8497736" y="1387537"/>
            <a:ext cx="1434466" cy="267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IoT Device</a:t>
            </a:r>
            <a:endParaRPr lang="en-US" altLang="ko-KR" sz="1200" b="1">
              <a:latin typeface="넥슨 풋볼고딕 L"/>
              <a:ea typeface="넥슨 풋볼고딕 L"/>
            </a:endParaRPr>
          </a:p>
        </p:txBody>
      </p:sp>
      <p:pic>
        <p:nvPicPr>
          <p:cNvPr id="52" name="그림 21"/>
          <p:cNvPicPr>
            <a:picLocks noChangeAspect="1"/>
          </p:cNvPicPr>
          <p:nvPr/>
        </p:nvPicPr>
        <p:blipFill rotWithShape="1">
          <a:blip r:embed="rId5">
            <a:biLevel thresh="75000"/>
          </a:blip>
          <a:stretch>
            <a:fillRect/>
          </a:stretch>
        </p:blipFill>
        <p:spPr>
          <a:xfrm>
            <a:off x="5234709" y="1714668"/>
            <a:ext cx="1149266" cy="782327"/>
          </a:xfrm>
          <a:prstGeom prst="rect">
            <a:avLst/>
          </a:prstGeom>
          <a:effectLst>
            <a:outerShdw blurRad="50800" dist="38100" dir="2700000" algn="tl" rotWithShape="0">
              <a:prstClr val="black">
                <a:alpha val="40000"/>
              </a:prstClr>
            </a:outerShdw>
          </a:effectLst>
        </p:spPr>
      </p:pic>
      <p:sp>
        <p:nvSpPr>
          <p:cNvPr id="53" name="TextBox 99"/>
          <p:cNvSpPr txBox="1"/>
          <p:nvPr/>
        </p:nvSpPr>
        <p:spPr>
          <a:xfrm>
            <a:off x="4958844" y="1391410"/>
            <a:ext cx="1778374" cy="26403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en-US" altLang="ko-KR" sz="1200" b="1">
                <a:latin typeface="넥슨 풋볼고딕 L"/>
                <a:ea typeface="넥슨 풋볼고딕 L"/>
              </a:rPr>
              <a:t>WEB SERVER</a:t>
            </a:r>
            <a:r>
              <a:rPr lang="ko-KR" altLang="en-US" sz="1200" b="1">
                <a:latin typeface="넥슨 풋볼고딕 L"/>
                <a:ea typeface="넥슨 풋볼고딕 L"/>
              </a:rPr>
              <a:t>(</a:t>
            </a:r>
            <a:r>
              <a:rPr lang="en-US" altLang="ko-KR" sz="1200" b="1">
                <a:latin typeface="넥슨 풋볼고딕 L"/>
                <a:ea typeface="넥슨 풋볼고딕 L"/>
              </a:rPr>
              <a:t>RD)</a:t>
            </a:r>
            <a:endParaRPr lang="en-US" altLang="ko-KR" sz="1200" b="1">
              <a:latin typeface="넥슨 풋볼고딕 L"/>
              <a:ea typeface="넥슨 풋볼고딕 L"/>
            </a:endParaRPr>
          </a:p>
        </p:txBody>
      </p:sp>
      <p:cxnSp>
        <p:nvCxnSpPr>
          <p:cNvPr id="59" name="직선 화살표 연결선 58"/>
          <p:cNvCxnSpPr/>
          <p:nvPr/>
        </p:nvCxnSpPr>
        <p:spPr>
          <a:xfrm rot="10800000">
            <a:off x="5809548" y="3111551"/>
            <a:ext cx="3133788" cy="0"/>
          </a:xfrm>
          <a:prstGeom prst="straightConnector1">
            <a:avLst/>
          </a:prstGeom>
          <a:ln w="57150">
            <a:tailEnd type="arrow"/>
          </a:ln>
        </p:spPr>
        <p:style>
          <a:lnRef idx="2">
            <a:schemeClr val="dk1">
              <a:shade val="50000"/>
            </a:schemeClr>
          </a:lnRef>
          <a:fillRef idx="1">
            <a:schemeClr val="dk1"/>
          </a:fillRef>
          <a:effectRef idx="0">
            <a:schemeClr val="dk1"/>
          </a:effectRef>
          <a:fontRef idx="minor">
            <a:schemeClr val="lt1"/>
          </a:fontRef>
        </p:style>
      </p:cxnSp>
      <p:sp>
        <p:nvSpPr>
          <p:cNvPr id="68" name="TextBox 99"/>
          <p:cNvSpPr txBox="1"/>
          <p:nvPr/>
        </p:nvSpPr>
        <p:spPr>
          <a:xfrm>
            <a:off x="6795581" y="2660887"/>
            <a:ext cx="1429088" cy="27090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ko-KR" altLang="en-US" sz="1200" b="1">
                <a:latin typeface="넥슨 풋볼고딕 L"/>
                <a:ea typeface="넥슨 풋볼고딕 L"/>
              </a:rPr>
              <a:t>등록</a:t>
            </a:r>
            <a:endParaRPr lang="ko-KR" altLang="en-US" sz="1200" b="1">
              <a:latin typeface="넥슨 풋볼고딕 L"/>
              <a:ea typeface="넥슨 풋볼고딕 L"/>
            </a:endParaRPr>
          </a:p>
        </p:txBody>
      </p:sp>
      <p:sp>
        <p:nvSpPr>
          <p:cNvPr id="69" name="TextBox 99"/>
          <p:cNvSpPr txBox="1"/>
          <p:nvPr/>
        </p:nvSpPr>
        <p:spPr>
          <a:xfrm>
            <a:off x="4198038" y="2664058"/>
            <a:ext cx="1404488" cy="44871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ko-KR" altLang="en-US" sz="1200" b="1">
                <a:latin typeface="넥슨 풋볼고딕 L"/>
                <a:ea typeface="넥슨 풋볼고딕 L"/>
              </a:rPr>
              <a:t>노드가 이미 </a:t>
            </a:r>
            <a:endParaRPr lang="ko-KR" altLang="en-US" sz="1200" b="1">
              <a:latin typeface="넥슨 풋볼고딕 L"/>
              <a:ea typeface="넥슨 풋볼고딕 L"/>
            </a:endParaRPr>
          </a:p>
          <a:p>
            <a:pPr algn="ctr">
              <a:defRPr lang="ko-KR" altLang="en-US"/>
            </a:pPr>
            <a:r>
              <a:rPr lang="ko-KR" altLang="en-US" sz="1200" b="1">
                <a:latin typeface="넥슨 풋볼고딕 L"/>
                <a:ea typeface="넥슨 풋볼고딕 L"/>
              </a:rPr>
              <a:t>존재하는 경우</a:t>
            </a:r>
            <a:endParaRPr lang="ko-KR" altLang="en-US" sz="1200" b="1">
              <a:latin typeface="넥슨 풋볼고딕 L"/>
              <a:ea typeface="넥슨 풋볼고딕 L"/>
            </a:endParaRPr>
          </a:p>
        </p:txBody>
      </p:sp>
      <p:sp>
        <p:nvSpPr>
          <p:cNvPr id="71" name="TextBox 99"/>
          <p:cNvSpPr txBox="1"/>
          <p:nvPr/>
        </p:nvSpPr>
        <p:spPr>
          <a:xfrm>
            <a:off x="4198038" y="4692055"/>
            <a:ext cx="1404488" cy="268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ko-KR" altLang="en-US" sz="1200" b="1">
                <a:latin typeface="넥슨 풋볼고딕 L"/>
                <a:ea typeface="넥슨 풋볼고딕 L"/>
              </a:rPr>
              <a:t>노드가 없는 경우</a:t>
            </a:r>
            <a:endParaRPr lang="ko-KR" altLang="en-US" sz="1200" b="1">
              <a:latin typeface="넥슨 풋볼고딕 L"/>
              <a:ea typeface="넥슨 풋볼고딕 L"/>
            </a:endParaRPr>
          </a:p>
        </p:txBody>
      </p:sp>
      <p:cxnSp>
        <p:nvCxnSpPr>
          <p:cNvPr id="72" name=""/>
          <p:cNvCxnSpPr/>
          <p:nvPr/>
        </p:nvCxnSpPr>
        <p:spPr>
          <a:xfrm>
            <a:off x="5733462" y="4644000"/>
            <a:ext cx="3396470" cy="0"/>
          </a:xfrm>
          <a:prstGeom prst="line">
            <a:avLst/>
          </a:prstGeom>
          <a:ln w="50800" algn="ctr">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
          <p:cNvSpPr/>
          <p:nvPr/>
        </p:nvSpPr>
        <p:spPr>
          <a:xfrm>
            <a:off x="5733636" y="3429000"/>
            <a:ext cx="1200978" cy="1042240"/>
          </a:xfrm>
          <a:prstGeom prst="curvedLeftArrow">
            <a:avLst>
              <a:gd name="adj1" fmla="val 25000"/>
              <a:gd name="adj2" fmla="val 50000"/>
              <a:gd name="adj3" fmla="val 25000"/>
            </a:avLst>
          </a:prstGeom>
          <a:solidFill>
            <a:schemeClr val="tx1"/>
          </a:solidFill>
          <a:ln algn="ctr">
            <a:solidFill>
              <a:schemeClr val="tx1"/>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p>
            <a:pPr algn="ctr">
              <a:defRPr lang="ko-KR" altLang="en-US"/>
            </a:pPr>
            <a:endParaRPr lang="ko-KR" altLang="en-US"/>
          </a:p>
        </p:txBody>
      </p:sp>
      <p:sp>
        <p:nvSpPr>
          <p:cNvPr id="75" name=""/>
          <p:cNvSpPr/>
          <p:nvPr/>
        </p:nvSpPr>
        <p:spPr>
          <a:xfrm>
            <a:off x="5733636" y="5106228"/>
            <a:ext cx="1200978" cy="1042240"/>
          </a:xfrm>
          <a:prstGeom prst="curvedLeftArrow">
            <a:avLst>
              <a:gd name="adj1" fmla="val 25000"/>
              <a:gd name="adj2" fmla="val 50000"/>
              <a:gd name="adj3" fmla="val 25000"/>
            </a:avLst>
          </a:prstGeom>
          <a:solidFill>
            <a:schemeClr val="tx1"/>
          </a:solidFill>
          <a:ln algn="ctr">
            <a:solidFill>
              <a:schemeClr val="tx1"/>
            </a:solid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p>
            <a:pPr algn="ctr">
              <a:defRPr lang="ko-KR" altLang="en-US"/>
            </a:pPr>
            <a:endParaRPr lang="ko-KR" altLang="en-US"/>
          </a:p>
        </p:txBody>
      </p:sp>
      <p:sp>
        <p:nvSpPr>
          <p:cNvPr id="76" name="TextBox 99"/>
          <p:cNvSpPr txBox="1"/>
          <p:nvPr/>
        </p:nvSpPr>
        <p:spPr>
          <a:xfrm>
            <a:off x="7106179" y="3771170"/>
            <a:ext cx="1656859" cy="2655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ko-KR" altLang="en-US" sz="1200" b="1">
                <a:latin typeface="넥슨 풋볼고딕 L"/>
                <a:ea typeface="넥슨 풋볼고딕 L"/>
              </a:rPr>
              <a:t>노드 정보 업데이트</a:t>
            </a:r>
            <a:endParaRPr lang="ko-KR" altLang="en-US" sz="1200" b="1">
              <a:latin typeface="넥슨 풋볼고딕 L"/>
              <a:ea typeface="넥슨 풋볼고딕 L"/>
            </a:endParaRPr>
          </a:p>
        </p:txBody>
      </p:sp>
      <p:sp>
        <p:nvSpPr>
          <p:cNvPr id="78" name="TextBox 99"/>
          <p:cNvSpPr txBox="1"/>
          <p:nvPr/>
        </p:nvSpPr>
        <p:spPr>
          <a:xfrm>
            <a:off x="7106179" y="5406985"/>
            <a:ext cx="1656859" cy="2680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lang="ko-KR" altLang="en-US"/>
            </a:pPr>
            <a:r>
              <a:rPr lang="ko-KR" altLang="en-US" sz="1200" b="1">
                <a:latin typeface="넥슨 풋볼고딕 L"/>
                <a:ea typeface="넥슨 풋볼고딕 L"/>
              </a:rPr>
              <a:t>노드 정보 추가</a:t>
            </a:r>
            <a:endParaRPr lang="ko-KR" altLang="en-US" sz="1200" b="1">
              <a:latin typeface="넥슨 풋볼고딕 L"/>
              <a:ea typeface="넥슨 풋볼고딕 L"/>
            </a:endParaRPr>
          </a:p>
        </p:txBody>
      </p:sp>
    </p:spTree>
  </p:cSld>
  <p:clrMapOvr>
    <a:masterClrMapping/>
  </p:clrMapOvr>
  <p:transition xmlns:mc="http://schemas.openxmlformats.org/markup-compatibility/2006" xmlns:hp="http://schemas.haansoft.com/office/presentation/8.0" mc:Ignorable="hp" hp:hslDur="5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9" name="그림 8"/>
              <p:cNvPicPr>
                <a:picLocks noChangeAspect="1"/>
              </p:cNvPicPr>
              <p:nvPr/>
            </p:nvPicPr>
            <p:blipFill rotWithShape="1">
              <a:blip r:embed="rId2"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0"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개발 환경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8"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graphicFrame>
        <p:nvGraphicFramePr>
          <p:cNvPr id="11" name="표 10"/>
          <p:cNvGraphicFramePr>
            <a:graphicFrameLocks noGrp="1"/>
          </p:cNvGraphicFramePr>
          <p:nvPr>
            <p:extLst>
              <p:ext uri="{D42A27DB-BD31-4B8C-83A1-F6EECF244321}">
                <p14:modId xmlns:p14="http://schemas.microsoft.com/office/powerpoint/2010/main" val="798064938"/>
              </p:ext>
            </p:extLst>
          </p:nvPr>
        </p:nvGraphicFramePr>
        <p:xfrm>
          <a:off x="3370117" y="1664549"/>
          <a:ext cx="7972137" cy="4254341"/>
        </p:xfrm>
        <a:graphic>
          <a:graphicData uri="http://schemas.openxmlformats.org/drawingml/2006/table">
            <a:tbl>
              <a:tblPr firstRow="1" bandRow="1">
                <a:tableStyleId>{8799B23B-EC83-4686-B30A-512413B5E67A}</a:tableStyleId>
              </a:tblPr>
              <a:tblGrid>
                <a:gridCol w="1681623"/>
                <a:gridCol w="6290514"/>
              </a:tblGrid>
              <a:tr h="1282409">
                <a:tc>
                  <a:txBody>
                    <a:bodyPr/>
                    <a:lstStyle/>
                    <a:p>
                      <a:pPr algn="ctr" latinLnBrk="1"/>
                      <a:r>
                        <a:rPr lang="ko-KR" altLang="en-US" b="1" dirty="0" smtClean="0">
                          <a:latin typeface="넥슨 풋볼고딕 L" panose="020B0303000000000000" pitchFamily="34" charset="-127"/>
                          <a:ea typeface="넥슨 풋볼고딕 L" panose="020B0303000000000000" pitchFamily="34" charset="-127"/>
                        </a:rPr>
                        <a:t>운영체제</a:t>
                      </a:r>
                      <a:endParaRPr lang="ko-KR" altLang="en-US" b="1" dirty="0">
                        <a:latin typeface="넥슨 풋볼고딕 L" panose="020B0303000000000000" pitchFamily="34" charset="-127"/>
                        <a:ea typeface="넥슨 풋볼고딕 L" panose="020B0303000000000000" pitchFamily="34" charset="-127"/>
                      </a:endParaRPr>
                    </a:p>
                  </a:txBody>
                  <a:tcPr/>
                </a:tc>
                <a:tc>
                  <a:txBody>
                    <a:bodyPr/>
                    <a:lstStyle/>
                    <a:p>
                      <a:pPr algn="ctr" latinLnBrk="1"/>
                      <a:r>
                        <a:rPr lang="en-US" altLang="ko-KR" b="0" dirty="0" err="1" smtClean="0">
                          <a:latin typeface="넥슨 풋볼고딕 L" panose="020B0303000000000000" pitchFamily="34" charset="-127"/>
                          <a:ea typeface="넥슨 풋볼고딕 L" panose="020B0303000000000000" pitchFamily="34" charset="-127"/>
                        </a:rPr>
                        <a:t>Raspbian</a:t>
                      </a:r>
                      <a:r>
                        <a:rPr lang="en-US" altLang="ko-KR" b="0" baseline="0" dirty="0" smtClean="0">
                          <a:latin typeface="넥슨 풋볼고딕 L" panose="020B0303000000000000" pitchFamily="34" charset="-127"/>
                          <a:ea typeface="넥슨 풋볼고딕 L" panose="020B0303000000000000" pitchFamily="34" charset="-127"/>
                        </a:rPr>
                        <a:t> OS, Windows 10 64bit, </a:t>
                      </a:r>
                    </a:p>
                    <a:p>
                      <a:pPr algn="ctr" latinLnBrk="1"/>
                      <a:r>
                        <a:rPr lang="en-US" altLang="ko-KR" b="0" baseline="0" dirty="0" smtClean="0">
                          <a:latin typeface="넥슨 풋볼고딕 L" panose="020B0303000000000000" pitchFamily="34" charset="-127"/>
                          <a:ea typeface="넥슨 풋볼고딕 L" panose="020B0303000000000000" pitchFamily="34" charset="-127"/>
                        </a:rPr>
                        <a:t>Android 7.1 </a:t>
                      </a:r>
                      <a:r>
                        <a:rPr lang="en-US" altLang="ko-KR" b="0" baseline="0" dirty="0" err="1" smtClean="0">
                          <a:latin typeface="넥슨 풋볼고딕 L" panose="020B0303000000000000" pitchFamily="34" charset="-127"/>
                          <a:ea typeface="넥슨 풋볼고딕 L" panose="020B0303000000000000" pitchFamily="34" charset="-127"/>
                        </a:rPr>
                        <a:t>Nouget</a:t>
                      </a:r>
                      <a:r>
                        <a:rPr lang="en-US" altLang="ko-KR" b="0" baseline="0" dirty="0" smtClean="0">
                          <a:latin typeface="넥슨 풋볼고딕 L" panose="020B0303000000000000" pitchFamily="34" charset="-127"/>
                          <a:ea typeface="넥슨 풋볼고딕 L" panose="020B0303000000000000" pitchFamily="34" charset="-127"/>
                        </a:rPr>
                        <a:t>, Ubuntu 16.04.1 LTS</a:t>
                      </a:r>
                      <a:endParaRPr lang="ko-KR" altLang="en-US" b="0" dirty="0">
                        <a:latin typeface="넥슨 풋볼고딕 L" panose="020B0303000000000000" pitchFamily="34" charset="-127"/>
                        <a:ea typeface="넥슨 풋볼고딕 L" panose="020B0303000000000000" pitchFamily="34" charset="-127"/>
                      </a:endParaRPr>
                    </a:p>
                  </a:txBody>
                  <a:tcPr/>
                </a:tc>
              </a:tr>
              <a:tr h="742983">
                <a:tc>
                  <a:txBody>
                    <a:bodyPr/>
                    <a:lstStyle/>
                    <a:p>
                      <a:pPr algn="ctr" latinLnBrk="1"/>
                      <a:r>
                        <a:rPr lang="ko-KR" altLang="en-US" b="1" dirty="0" smtClean="0">
                          <a:latin typeface="넥슨 풋볼고딕 L" panose="020B0303000000000000" pitchFamily="34" charset="-127"/>
                          <a:ea typeface="넥슨 풋볼고딕 L" panose="020B0303000000000000" pitchFamily="34" charset="-127"/>
                        </a:rPr>
                        <a:t>프로그램 언어</a:t>
                      </a:r>
                      <a:endParaRPr lang="ko-KR" altLang="en-US" b="1" dirty="0">
                        <a:latin typeface="넥슨 풋볼고딕 L" panose="020B0303000000000000" pitchFamily="34" charset="-127"/>
                        <a:ea typeface="넥슨 풋볼고딕 L" panose="020B0303000000000000" pitchFamily="34" charset="-127"/>
                      </a:endParaRPr>
                    </a:p>
                  </a:txBody>
                  <a:tcPr/>
                </a:tc>
                <a:tc>
                  <a:txBody>
                    <a:bodyPr/>
                    <a:lstStyle/>
                    <a:p>
                      <a:pPr algn="ctr" latinLnBrk="1"/>
                      <a:r>
                        <a:rPr lang="en-US" altLang="ko-KR" b="0" dirty="0" smtClean="0">
                          <a:latin typeface="넥슨 풋볼고딕 L" panose="020B0303000000000000" pitchFamily="34" charset="-127"/>
                          <a:ea typeface="넥슨 풋볼고딕 L" panose="020B0303000000000000" pitchFamily="34" charset="-127"/>
                        </a:rPr>
                        <a:t>JAVA,</a:t>
                      </a:r>
                      <a:r>
                        <a:rPr lang="en-US" altLang="ko-KR" b="0" baseline="0" dirty="0" smtClean="0">
                          <a:latin typeface="넥슨 풋볼고딕 L" panose="020B0303000000000000" pitchFamily="34" charset="-127"/>
                          <a:ea typeface="넥슨 풋볼고딕 L" panose="020B0303000000000000" pitchFamily="34" charset="-127"/>
                        </a:rPr>
                        <a:t> HTML, C, CSS, </a:t>
                      </a:r>
                      <a:r>
                        <a:rPr lang="en-US" altLang="ko-KR" b="0" baseline="0" dirty="0" err="1" smtClean="0">
                          <a:latin typeface="넥슨 풋볼고딕 L" panose="020B0303000000000000" pitchFamily="34" charset="-127"/>
                          <a:ea typeface="넥슨 풋볼고딕 L" panose="020B0303000000000000" pitchFamily="34" charset="-127"/>
                        </a:rPr>
                        <a:t>Javascript</a:t>
                      </a:r>
                      <a:r>
                        <a:rPr lang="en-US" altLang="ko-KR" b="0" baseline="0" dirty="0" smtClean="0">
                          <a:latin typeface="넥슨 풋볼고딕 L" panose="020B0303000000000000" pitchFamily="34" charset="-127"/>
                          <a:ea typeface="넥슨 풋볼고딕 L" panose="020B0303000000000000" pitchFamily="34" charset="-127"/>
                        </a:rPr>
                        <a:t>, SQL</a:t>
                      </a:r>
                      <a:endParaRPr lang="ko-KR" altLang="en-US" b="0" dirty="0">
                        <a:latin typeface="넥슨 풋볼고딕 L" panose="020B0303000000000000" pitchFamily="34" charset="-127"/>
                        <a:ea typeface="넥슨 풋볼고딕 L" panose="020B0303000000000000" pitchFamily="34" charset="-127"/>
                      </a:endParaRPr>
                    </a:p>
                  </a:txBody>
                  <a:tcPr/>
                </a:tc>
              </a:tr>
              <a:tr h="742983">
                <a:tc>
                  <a:txBody>
                    <a:bodyPr/>
                    <a:lstStyle/>
                    <a:p>
                      <a:pPr algn="ctr" latinLnBrk="1"/>
                      <a:r>
                        <a:rPr lang="ko-KR" altLang="en-US" b="1" smtClean="0">
                          <a:latin typeface="넥슨 풋볼고딕 L" panose="020B0303000000000000" pitchFamily="34" charset="-127"/>
                          <a:ea typeface="넥슨 풋볼고딕 L" panose="020B0303000000000000" pitchFamily="34" charset="-127"/>
                        </a:rPr>
                        <a:t>라이브러리</a:t>
                      </a:r>
                      <a:endParaRPr lang="en-US" altLang="ko-KR" b="1" dirty="0" smtClean="0">
                        <a:latin typeface="넥슨 풋볼고딕 L" panose="020B0303000000000000" pitchFamily="34" charset="-127"/>
                        <a:ea typeface="넥슨 풋볼고딕 L" panose="020B0303000000000000" pitchFamily="34" charset="-127"/>
                      </a:endParaRPr>
                    </a:p>
                  </a:txBody>
                  <a:tcPr/>
                </a:tc>
                <a:tc>
                  <a:txBody>
                    <a:bodyPr/>
                    <a:lstStyle/>
                    <a:p>
                      <a:pPr algn="ctr" latinLnBrk="1"/>
                      <a:r>
                        <a:rPr lang="en-US" altLang="ko-KR" b="0" dirty="0" smtClean="0">
                          <a:latin typeface="넥슨 풋볼고딕 L" panose="020B0303000000000000" pitchFamily="34" charset="-127"/>
                          <a:ea typeface="넥슨 풋볼고딕 L" panose="020B0303000000000000" pitchFamily="34" charset="-127"/>
                        </a:rPr>
                        <a:t>Californium </a:t>
                      </a:r>
                      <a:r>
                        <a:rPr lang="en-US" altLang="ko-KR" b="0" dirty="0" err="1" smtClean="0">
                          <a:latin typeface="넥슨 풋볼고딕 L" panose="020B0303000000000000" pitchFamily="34" charset="-127"/>
                          <a:ea typeface="넥슨 풋볼고딕 L" panose="020B0303000000000000" pitchFamily="34" charset="-127"/>
                        </a:rPr>
                        <a:t>CoAP</a:t>
                      </a:r>
                      <a:r>
                        <a:rPr lang="en-US" altLang="ko-KR" b="0" dirty="0" smtClean="0">
                          <a:latin typeface="넥슨 풋볼고딕 L" panose="020B0303000000000000" pitchFamily="34" charset="-127"/>
                          <a:ea typeface="넥슨 풋볼고딕 L" panose="020B0303000000000000" pitchFamily="34" charset="-127"/>
                        </a:rPr>
                        <a:t>, </a:t>
                      </a:r>
                      <a:r>
                        <a:rPr lang="en-US" altLang="ko-KR" b="0" dirty="0" err="1" smtClean="0">
                          <a:latin typeface="넥슨 풋볼고딕 L" panose="020B0303000000000000" pitchFamily="34" charset="-127"/>
                          <a:ea typeface="넥슨 풋볼고딕 L" panose="020B0303000000000000" pitchFamily="34" charset="-127"/>
                        </a:rPr>
                        <a:t>Libcoap</a:t>
                      </a:r>
                      <a:r>
                        <a:rPr lang="en-US" altLang="ko-KR" b="0" dirty="0" smtClean="0">
                          <a:latin typeface="넥슨 풋볼고딕 L" panose="020B0303000000000000" pitchFamily="34" charset="-127"/>
                          <a:ea typeface="넥슨 풋볼고딕 L" panose="020B0303000000000000" pitchFamily="34" charset="-127"/>
                        </a:rPr>
                        <a:t>,</a:t>
                      </a:r>
                      <a:r>
                        <a:rPr lang="en-US" altLang="ko-KR" b="0" baseline="0" dirty="0" smtClean="0">
                          <a:latin typeface="넥슨 풋볼고딕 L" panose="020B0303000000000000" pitchFamily="34" charset="-127"/>
                          <a:ea typeface="넥슨 풋볼고딕 L" panose="020B0303000000000000" pitchFamily="34" charset="-127"/>
                        </a:rPr>
                        <a:t> Spring MVC</a:t>
                      </a:r>
                      <a:endParaRPr lang="ko-KR" altLang="en-US" b="0" dirty="0">
                        <a:latin typeface="넥슨 풋볼고딕 L" panose="020B0303000000000000" pitchFamily="34" charset="-127"/>
                        <a:ea typeface="넥슨 풋볼고딕 L" panose="020B0303000000000000" pitchFamily="34" charset="-127"/>
                      </a:endParaRPr>
                    </a:p>
                  </a:txBody>
                  <a:tcPr/>
                </a:tc>
              </a:tr>
              <a:tr h="742983">
                <a:tc>
                  <a:txBody>
                    <a:bodyPr/>
                    <a:lstStyle/>
                    <a:p>
                      <a:pPr algn="ctr" latinLnBrk="1"/>
                      <a:r>
                        <a:rPr lang="en-US" altLang="ko-KR" b="1" smtClean="0">
                          <a:latin typeface="넥슨 풋볼고딕 L" panose="020B0303000000000000" pitchFamily="34" charset="-127"/>
                          <a:ea typeface="넥슨 풋볼고딕 L" panose="020B0303000000000000" pitchFamily="34" charset="-127"/>
                        </a:rPr>
                        <a:t>DBMS</a:t>
                      </a:r>
                      <a:endParaRPr lang="ko-KR" altLang="en-US" b="1" dirty="0">
                        <a:latin typeface="넥슨 풋볼고딕 L" panose="020B0303000000000000" pitchFamily="34" charset="-127"/>
                        <a:ea typeface="넥슨 풋볼고딕 L" panose="020B0303000000000000" pitchFamily="34" charset="-127"/>
                      </a:endParaRPr>
                    </a:p>
                  </a:txBody>
                  <a:tcPr/>
                </a:tc>
                <a:tc>
                  <a:txBody>
                    <a:bodyPr/>
                    <a:lstStyle/>
                    <a:p>
                      <a:pPr algn="ctr" latinLnBrk="1"/>
                      <a:r>
                        <a:rPr lang="en-US" altLang="ko-KR" b="0" dirty="0" smtClean="0">
                          <a:latin typeface="넥슨 풋볼고딕 L" panose="020B0303000000000000" pitchFamily="34" charset="-127"/>
                          <a:ea typeface="넥슨 풋볼고딕 L" panose="020B0303000000000000" pitchFamily="34" charset="-127"/>
                        </a:rPr>
                        <a:t>SQL Server</a:t>
                      </a:r>
                      <a:r>
                        <a:rPr lang="en-US" altLang="ko-KR" b="0" baseline="0" dirty="0" smtClean="0">
                          <a:latin typeface="넥슨 풋볼고딕 L" panose="020B0303000000000000" pitchFamily="34" charset="-127"/>
                          <a:ea typeface="넥슨 풋볼고딕 L" panose="020B0303000000000000" pitchFamily="34" charset="-127"/>
                        </a:rPr>
                        <a:t> 2014</a:t>
                      </a:r>
                      <a:endParaRPr lang="ko-KR" altLang="en-US" b="0" dirty="0">
                        <a:latin typeface="넥슨 풋볼고딕 L" panose="020B0303000000000000" pitchFamily="34" charset="-127"/>
                        <a:ea typeface="넥슨 풋볼고딕 L" panose="020B0303000000000000" pitchFamily="34" charset="-127"/>
                      </a:endParaRPr>
                    </a:p>
                  </a:txBody>
                  <a:tcPr/>
                </a:tc>
              </a:tr>
              <a:tr h="742983">
                <a:tc>
                  <a:txBody>
                    <a:bodyPr/>
                    <a:lstStyle/>
                    <a:p>
                      <a:pPr algn="ctr" latinLnBrk="1"/>
                      <a:r>
                        <a:rPr lang="en-US" altLang="ko-KR" b="1" dirty="0" err="1" smtClean="0">
                          <a:latin typeface="넥슨 풋볼고딕 L" panose="020B0303000000000000" pitchFamily="34" charset="-127"/>
                          <a:ea typeface="넥슨 풋볼고딕 L" panose="020B0303000000000000" pitchFamily="34" charset="-127"/>
                        </a:rPr>
                        <a:t>IoT</a:t>
                      </a:r>
                      <a:r>
                        <a:rPr lang="en-US" altLang="ko-KR" b="1" baseline="0" dirty="0" smtClean="0">
                          <a:latin typeface="넥슨 풋볼고딕 L" panose="020B0303000000000000" pitchFamily="34" charset="-127"/>
                          <a:ea typeface="넥슨 풋볼고딕 L" panose="020B0303000000000000" pitchFamily="34" charset="-127"/>
                        </a:rPr>
                        <a:t> </a:t>
                      </a:r>
                      <a:r>
                        <a:rPr lang="ko-KR" altLang="en-US" b="1" baseline="0" dirty="0" err="1" smtClean="0">
                          <a:latin typeface="넥슨 풋볼고딕 L" panose="020B0303000000000000" pitchFamily="34" charset="-127"/>
                          <a:ea typeface="넥슨 풋볼고딕 L" panose="020B0303000000000000" pitchFamily="34" charset="-127"/>
                        </a:rPr>
                        <a:t>노드</a:t>
                      </a:r>
                      <a:endParaRPr lang="ko-KR" altLang="en-US" b="1" dirty="0">
                        <a:latin typeface="넥슨 풋볼고딕 L" panose="020B0303000000000000" pitchFamily="34" charset="-127"/>
                        <a:ea typeface="넥슨 풋볼고딕 L" panose="020B0303000000000000" pitchFamily="34" charset="-127"/>
                      </a:endParaRPr>
                    </a:p>
                  </a:txBody>
                  <a:tcPr/>
                </a:tc>
                <a:tc>
                  <a:txBody>
                    <a:bodyPr/>
                    <a:lstStyle/>
                    <a:p>
                      <a:pPr algn="ctr" latinLnBrk="1"/>
                      <a:r>
                        <a:rPr lang="en-US" altLang="ko-KR" b="0" dirty="0" smtClean="0">
                          <a:latin typeface="넥슨 풋볼고딕 L" panose="020B0303000000000000" pitchFamily="34" charset="-127"/>
                          <a:ea typeface="넥슨 풋볼고딕 L" panose="020B0303000000000000" pitchFamily="34" charset="-127"/>
                        </a:rPr>
                        <a:t>Raspberry Pi 3</a:t>
                      </a:r>
                      <a:endParaRPr lang="ko-KR" altLang="en-US" b="0" dirty="0">
                        <a:latin typeface="넥슨 풋볼고딕 L" panose="020B0303000000000000" pitchFamily="34" charset="-127"/>
                        <a:ea typeface="넥슨 풋볼고딕 L" panose="020B0303000000000000" pitchFamily="34" charset="-127"/>
                      </a:endParaRPr>
                    </a:p>
                  </a:txBody>
                  <a:tcPr/>
                </a:tc>
              </a:tr>
            </a:tbl>
          </a:graphicData>
        </a:graphic>
      </p:graphicFrame>
    </p:spTree>
    <p:extLst>
      <p:ext uri="{BB962C8B-B14F-4D97-AF65-F5344CB8AC3E}">
        <p14:creationId xmlns:p14="http://schemas.microsoft.com/office/powerpoint/2010/main" val="2241805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2035821463"/>
              </p:ext>
            </p:extLst>
          </p:nvPr>
        </p:nvGraphicFramePr>
        <p:xfrm>
          <a:off x="-85061" y="813812"/>
          <a:ext cx="12277060" cy="6044187"/>
        </p:xfrm>
        <a:graphic>
          <a:graphicData uri="http://schemas.openxmlformats.org/drawingml/2006/table">
            <a:tbl>
              <a:tblPr/>
              <a:tblGrid>
                <a:gridCol w="2800374"/>
                <a:gridCol w="2800374"/>
                <a:gridCol w="834539"/>
                <a:gridCol w="834539"/>
                <a:gridCol w="834539"/>
                <a:gridCol w="834539"/>
                <a:gridCol w="834539"/>
                <a:gridCol w="834539"/>
                <a:gridCol w="834539"/>
                <a:gridCol w="834539"/>
              </a:tblGrid>
              <a:tr h="497076">
                <a:tc rowSpan="22">
                  <a:txBody>
                    <a:bodyPr/>
                    <a:lstStyle/>
                    <a:p>
                      <a:pPr marL="0" marR="0" indent="0" algn="ctr" fontAlgn="base" latinLnBrk="0">
                        <a:lnSpc>
                          <a:spcPct val="160000"/>
                        </a:lnSpc>
                        <a:spcBef>
                          <a:spcPts val="0"/>
                        </a:spcBef>
                        <a:spcAft>
                          <a:spcPts val="0"/>
                        </a:spcAft>
                      </a:pPr>
                      <a:r>
                        <a:rPr lang="ko-KR" altLang="en-US" sz="4400" b="1" kern="0" spc="0" dirty="0" smtClean="0">
                          <a:solidFill>
                            <a:srgbClr val="000000"/>
                          </a:solidFill>
                          <a:effectLst/>
                          <a:latin typeface="넥슨 풋볼고딕 L" panose="020B0303000000000000" pitchFamily="34" charset="-127"/>
                          <a:ea typeface="넥슨 풋볼고딕 L" panose="020B0303000000000000" pitchFamily="34" charset="-127"/>
                        </a:rPr>
                        <a:t>추진일정</a:t>
                      </a:r>
                      <a:endParaRPr lang="ko-KR" altLang="en-US" sz="4400" b="1"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추진사항</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12</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a:solidFill>
                            <a:srgbClr val="000000"/>
                          </a:solidFill>
                          <a:effectLst/>
                          <a:latin typeface="넥슨 풋볼고딕 L" panose="020B0303000000000000" pitchFamily="34" charset="-127"/>
                          <a:ea typeface="넥슨 풋볼고딕 L" panose="020B0303000000000000" pitchFamily="34" charset="-127"/>
                        </a:rPr>
                        <a:t>1</a:t>
                      </a:r>
                      <a:r>
                        <a:rPr lang="ko-KR" altLang="en-US" sz="1800" b="1" kern="0" spc="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a:solidFill>
                            <a:srgbClr val="000000"/>
                          </a:solidFill>
                          <a:effectLst/>
                          <a:latin typeface="넥슨 풋볼고딕 L" panose="020B0303000000000000" pitchFamily="34" charset="-127"/>
                          <a:ea typeface="넥슨 풋볼고딕 L" panose="020B0303000000000000" pitchFamily="34" charset="-127"/>
                        </a:rPr>
                        <a:t>2</a:t>
                      </a:r>
                      <a:r>
                        <a:rPr lang="ko-KR" altLang="en-US" sz="1800" b="1" kern="0" spc="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3</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4</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5</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6</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c>
                  <a:txBody>
                    <a:bodyPr/>
                    <a:lstStyle/>
                    <a:p>
                      <a:pPr marL="0" marR="0" indent="0" algn="ctr" fontAlgn="base" latinLnBrk="0">
                        <a:lnSpc>
                          <a:spcPct val="160000"/>
                        </a:lnSpc>
                        <a:spcBef>
                          <a:spcPts val="0"/>
                        </a:spcBef>
                        <a:spcAft>
                          <a:spcPts val="0"/>
                        </a:spcAft>
                      </a:pPr>
                      <a:r>
                        <a:rPr lang="en-US" altLang="ko-KR" sz="1800" b="1" kern="0" spc="0" dirty="0">
                          <a:solidFill>
                            <a:srgbClr val="000000"/>
                          </a:solidFill>
                          <a:effectLst/>
                          <a:latin typeface="넥슨 풋볼고딕 L" panose="020B0303000000000000" pitchFamily="34" charset="-127"/>
                          <a:ea typeface="넥슨 풋볼고딕 L" panose="020B0303000000000000" pitchFamily="34" charset="-127"/>
                        </a:rPr>
                        <a:t>7-9</a:t>
                      </a: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월</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E5E5E5"/>
                    </a:solidFill>
                  </a:tcPr>
                </a:tc>
              </a:tr>
              <a:tr h="155381">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0">
                          <a:solidFill>
                            <a:srgbClr val="000000"/>
                          </a:solidFill>
                          <a:effectLst/>
                          <a:latin typeface="넥슨 풋볼고딕 L" panose="020B0303000000000000" pitchFamily="34" charset="-127"/>
                          <a:ea typeface="넥슨 풋볼고딕 L" panose="020B0303000000000000" pitchFamily="34" charset="-127"/>
                        </a:rPr>
                        <a:t>주제조사 및 선정</a:t>
                      </a:r>
                      <a:endParaRPr lang="ko-KR" altLang="en-US" sz="18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155381">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r h="155381">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5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30" dirty="0">
                          <a:solidFill>
                            <a:srgbClr val="000000"/>
                          </a:solidFill>
                          <a:effectLst/>
                          <a:latin typeface="넥슨 풋볼고딕 L" panose="020B0303000000000000" pitchFamily="34" charset="-127"/>
                          <a:ea typeface="넥슨 풋볼고딕 L" panose="020B0303000000000000" pitchFamily="34" charset="-127"/>
                        </a:rPr>
                        <a:t>요구사항 정의 및 분석</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시스템 설계 및 상세 설계</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0">
                          <a:solidFill>
                            <a:srgbClr val="000000"/>
                          </a:solidFill>
                          <a:effectLst/>
                          <a:latin typeface="넥슨 풋볼고딕 L" panose="020B0303000000000000" pitchFamily="34" charset="-127"/>
                          <a:ea typeface="넥슨 풋볼고딕 L" panose="020B0303000000000000" pitchFamily="34" charset="-127"/>
                        </a:rPr>
                        <a:t>구현</a:t>
                      </a:r>
                      <a:endParaRPr lang="ko-KR" altLang="en-US" sz="18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0">
                          <a:solidFill>
                            <a:srgbClr val="000000"/>
                          </a:solidFill>
                          <a:effectLst/>
                          <a:latin typeface="넥슨 풋볼고딕 L" panose="020B0303000000000000" pitchFamily="34" charset="-127"/>
                          <a:ea typeface="넥슨 풋볼고딕 L" panose="020B0303000000000000" pitchFamily="34" charset="-127"/>
                        </a:rPr>
                        <a:t>시험 및 데모</a:t>
                      </a:r>
                      <a:endParaRPr lang="ko-KR" altLang="en-US" sz="18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800" b="1" kern="0" spc="0" dirty="0">
                          <a:solidFill>
                            <a:srgbClr val="000000"/>
                          </a:solidFill>
                          <a:effectLst/>
                          <a:latin typeface="넥슨 풋볼고딕 L" panose="020B0303000000000000" pitchFamily="34" charset="-127"/>
                          <a:ea typeface="넥슨 풋볼고딕 L" panose="020B0303000000000000" pitchFamily="34" charset="-127"/>
                        </a:rPr>
                        <a:t>문서화 및 발표</a:t>
                      </a:r>
                      <a:endParaRPr lang="ko-KR" altLang="en-US" sz="18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solid"/>
                      <a:round/>
                      <a:headEnd type="none" w="med" len="med"/>
                      <a:tailEnd type="none" w="med" len="med"/>
                    </a:lnB>
                  </a:tcPr>
                </a:tc>
              </a:tr>
              <a:tr h="282276">
                <a:tc vMerge="1">
                  <a:txBody>
                    <a:bodyPr/>
                    <a:lstStyle/>
                    <a:p>
                      <a:pPr latinLnBrk="1"/>
                      <a:endParaRPr lang="ko-KR" altLang="en-US"/>
                    </a:p>
                  </a:txBody>
                  <a:tcPr/>
                </a:tc>
                <a:tc rowSpan="3">
                  <a:txBody>
                    <a:bodyPr/>
                    <a:lstStyle/>
                    <a:p>
                      <a:pPr marL="0" marR="0" indent="0" algn="ctr" fontAlgn="base" latinLnBrk="0">
                        <a:lnSpc>
                          <a:spcPct val="110000"/>
                        </a:lnSpc>
                        <a:spcBef>
                          <a:spcPts val="0"/>
                        </a:spcBef>
                        <a:spcAft>
                          <a:spcPts val="0"/>
                        </a:spcAft>
                      </a:pPr>
                      <a:r>
                        <a:rPr lang="ko-KR" altLang="en-US" sz="1400" b="1" kern="0" spc="0" dirty="0" err="1">
                          <a:solidFill>
                            <a:srgbClr val="000000"/>
                          </a:solidFill>
                          <a:effectLst/>
                          <a:latin typeface="넥슨 풋볼고딕 L" panose="020B0303000000000000" pitchFamily="34" charset="-127"/>
                          <a:ea typeface="넥슨 풋볼고딕 L" panose="020B0303000000000000" pitchFamily="34" charset="-127"/>
                        </a:rPr>
                        <a:t>졸업장품</a:t>
                      </a:r>
                      <a:r>
                        <a:rPr lang="ko-KR" altLang="en-US" sz="1400" b="1" kern="0" spc="0" dirty="0">
                          <a:solidFill>
                            <a:srgbClr val="000000"/>
                          </a:solidFill>
                          <a:effectLst/>
                          <a:latin typeface="넥슨 풋볼고딕 L" panose="020B0303000000000000" pitchFamily="34" charset="-127"/>
                          <a:ea typeface="넥슨 풋볼고딕 L" panose="020B0303000000000000" pitchFamily="34" charset="-127"/>
                        </a:rPr>
                        <a:t> 최종 보고서 작성 및 </a:t>
                      </a:r>
                      <a:r>
                        <a:rPr lang="ko-KR" altLang="en-US" sz="1400" b="1" kern="0" spc="0" dirty="0" err="1">
                          <a:solidFill>
                            <a:srgbClr val="000000"/>
                          </a:solidFill>
                          <a:effectLst/>
                          <a:latin typeface="넥슨 풋볼고딕 L" panose="020B0303000000000000" pitchFamily="34" charset="-127"/>
                          <a:ea typeface="넥슨 풋볼고딕 L" panose="020B0303000000000000" pitchFamily="34" charset="-127"/>
                        </a:rPr>
                        <a:t>패키징</a:t>
                      </a: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dot"/>
                      <a:round/>
                      <a:headEnd type="none" w="med" len="med"/>
                      <a:tailEnd type="none" w="med" len="med"/>
                    </a:lnB>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solidFill>
                      <a:srgbClr val="939393"/>
                    </a:solidFill>
                  </a:tcPr>
                </a:tc>
              </a:tr>
              <a:tr h="282276">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c>
                  <a:txBody>
                    <a:bodyPr/>
                    <a:lstStyle/>
                    <a:p>
                      <a:pPr marL="0" marR="0" indent="0" algn="just" fontAlgn="base" latinLnBrk="1">
                        <a:lnSpc>
                          <a:spcPct val="110000"/>
                        </a:lnSpc>
                        <a:spcBef>
                          <a:spcPts val="0"/>
                        </a:spcBef>
                        <a:spcAft>
                          <a:spcPts val="0"/>
                        </a:spcAft>
                      </a:pPr>
                      <a:endParaRPr lang="ko-KR" altLang="en-US" sz="1400" kern="0" spc="0" dirty="0">
                        <a:solidFill>
                          <a:srgbClr val="000000"/>
                        </a:solidFill>
                        <a:effectLst/>
                        <a:latin typeface="넥슨 풋볼고딕 L" panose="020B0303000000000000" pitchFamily="34" charset="-127"/>
                        <a:ea typeface="넥슨 풋볼고딕 L" panose="020B0303000000000000" pitchFamily="34" charset="-127"/>
                      </a:endParaRPr>
                    </a:p>
                  </a:txBody>
                  <a:tcPr marL="17884" marR="17884" marT="17884" marB="1788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dot"/>
                      <a:round/>
                      <a:headEnd type="none" w="med" len="med"/>
                      <a:tailEnd type="none" w="med" len="med"/>
                    </a:lnT>
                    <a:lnB w="3556" cap="flat" cmpd="sng" algn="ctr">
                      <a:solidFill>
                        <a:srgbClr val="000000"/>
                      </a:solidFill>
                      <a:prstDash val="dot"/>
                      <a:round/>
                      <a:headEnd type="none" w="med" len="med"/>
                      <a:tailEnd type="none" w="med" len="med"/>
                    </a:lnB>
                  </a:tcPr>
                </a:tc>
              </a:tr>
            </a:tbl>
          </a:graphicData>
        </a:graphic>
      </p:graphicFrame>
      <p:sp>
        <p:nvSpPr>
          <p:cNvPr id="10" name="TextBox 9"/>
          <p:cNvSpPr txBox="1"/>
          <p:nvPr/>
        </p:nvSpPr>
        <p:spPr>
          <a:xfrm>
            <a:off x="0"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업무 일정</a:t>
            </a:r>
            <a:endParaRPr lang="ko-KR" altLang="en-US" sz="3600" b="1" dirty="0">
              <a:latin typeface="넥슨 풋볼고딕 B" panose="020B0803000000000000" pitchFamily="34" charset="-127"/>
              <a:ea typeface="넥슨 풋볼고딕 B" panose="020B0803000000000000" pitchFamily="34" charset="-127"/>
            </a:endParaRPr>
          </a:p>
        </p:txBody>
      </p:sp>
    </p:spTree>
    <p:extLst>
      <p:ext uri="{BB962C8B-B14F-4D97-AF65-F5344CB8AC3E}">
        <p14:creationId xmlns:p14="http://schemas.microsoft.com/office/powerpoint/2010/main" val="2020275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2"/>
          <p:cNvGrpSpPr/>
          <p:nvPr/>
        </p:nvGrpSpPr>
        <p:grpSpPr>
          <a:xfrm>
            <a:off x="0" y="-270941"/>
            <a:ext cx="12210288" cy="7128941"/>
            <a:chOff x="0" y="-270941"/>
            <a:chExt cx="12210288" cy="7128941"/>
          </a:xfrm>
        </p:grpSpPr>
        <p:grpSp>
          <p:nvGrpSpPr>
            <p:cNvPr id="12" name="그룹 4"/>
            <p:cNvGrpSpPr/>
            <p:nvPr/>
          </p:nvGrpSpPr>
          <p:grpSpPr>
            <a:xfrm>
              <a:off x="0" y="-270941"/>
              <a:ext cx="3908598" cy="7128941"/>
              <a:chOff x="0" y="-284004"/>
              <a:chExt cx="3908598" cy="7128941"/>
            </a:xfrm>
          </p:grpSpPr>
          <p:pic>
            <p:nvPicPr>
              <p:cNvPr id="13" name="그림 8"/>
              <p:cNvPicPr>
                <a:picLocks noChangeAspect="1"/>
              </p:cNvPicPr>
              <p:nvPr/>
            </p:nvPicPr>
            <p:blipFill rotWithShape="1">
              <a:blip r:embed="rId2"/>
              <a:srcRect l="66640" r="9140" b="5050"/>
              <a:stretch>
                <a:fillRect/>
              </a:stretch>
            </p:blipFill>
            <p:spPr>
              <a:xfrm>
                <a:off x="0" y="0"/>
                <a:ext cx="2952206" cy="6844937"/>
              </a:xfrm>
              <a:prstGeom prst="rect">
                <a:avLst/>
              </a:prstGeom>
            </p:spPr>
          </p:pic>
          <p:sp>
            <p:nvSpPr>
              <p:cNvPr id="14"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15"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16" name="TextBox 6"/>
            <p:cNvSpPr txBox="1"/>
            <p:nvPr/>
          </p:nvSpPr>
          <p:spPr>
            <a:xfrm>
              <a:off x="1887284" y="94193"/>
              <a:ext cx="4306824" cy="646331"/>
            </a:xfrm>
            <a:prstGeom prst="rect">
              <a:avLst/>
            </a:prstGeom>
            <a:noFill/>
          </p:spPr>
          <p:txBody>
            <a:bodyPr wrap="square">
              <a:spAutoFit/>
            </a:bodyPr>
            <a:lstStyle/>
            <a:p>
              <a:pPr lvl="0">
                <a:defRPr lang="ko-KR" altLang="en-US"/>
              </a:pPr>
              <a:r>
                <a:rPr lang="ko-KR" altLang="en-US" sz="3600" b="1">
                  <a:latin typeface="나눔고딕"/>
                  <a:ea typeface="나눔고딕"/>
                </a:rPr>
                <a:t>업무 분담</a:t>
              </a:r>
            </a:p>
          </p:txBody>
        </p:sp>
        <p:cxnSp>
          <p:nvCxnSpPr>
            <p:cNvPr id="17" name="직선 연결선 7"/>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graphicFrame>
        <p:nvGraphicFramePr>
          <p:cNvPr id="2" name="표 1"/>
          <p:cNvGraphicFramePr>
            <a:graphicFrameLocks noGrp="1"/>
          </p:cNvGraphicFramePr>
          <p:nvPr>
            <p:extLst>
              <p:ext uri="{D42A27DB-BD31-4B8C-83A1-F6EECF244321}">
                <p14:modId xmlns:p14="http://schemas.microsoft.com/office/powerpoint/2010/main" val="398987063"/>
              </p:ext>
            </p:extLst>
          </p:nvPr>
        </p:nvGraphicFramePr>
        <p:xfrm>
          <a:off x="0" y="813816"/>
          <a:ext cx="12210289" cy="6057507"/>
        </p:xfrm>
        <a:graphic>
          <a:graphicData uri="http://schemas.openxmlformats.org/drawingml/2006/table">
            <a:tbl>
              <a:tblPr firstRow="1" bandRow="1"/>
              <a:tblGrid>
                <a:gridCol w="2211710"/>
                <a:gridCol w="3364587"/>
                <a:gridCol w="3366018"/>
                <a:gridCol w="3267974"/>
              </a:tblGrid>
              <a:tr h="504836">
                <a:tc>
                  <a:txBody>
                    <a:bodyPr/>
                    <a:lstStyle/>
                    <a:p>
                      <a:pPr algn="ctr">
                        <a:defRPr lang="ko-KR" altLang="en-US"/>
                      </a:pPr>
                      <a:endParaRPr lang="ko-KR" altLang="en-US" dirty="0">
                        <a:latin typeface="넥슨 풋볼고딕 L" panose="020B0303000000000000" pitchFamily="34" charset="-127"/>
                        <a:ea typeface="넥슨 풋볼고딕 L" panose="020B0303000000000000" pitchFamily="34" charset="-127"/>
                      </a:endParaRPr>
                    </a:p>
                  </a:txBody>
                  <a:tcPr>
                    <a:solidFill>
                      <a:schemeClr val="bg1"/>
                    </a:solidFill>
                  </a:tcPr>
                </a:tc>
                <a:tc>
                  <a:txBody>
                    <a:bodyPr/>
                    <a:lstStyle/>
                    <a:p>
                      <a:pPr algn="ctr">
                        <a:defRPr lang="ko-KR" altLang="en-US"/>
                      </a:pPr>
                      <a:r>
                        <a:rPr lang="ko-KR" altLang="en-US" sz="2800" b="1" dirty="0">
                          <a:latin typeface="넥슨 풋볼고딕 L" panose="020B0303000000000000" pitchFamily="34" charset="-127"/>
                          <a:ea typeface="넥슨 풋볼고딕 L" panose="020B0303000000000000" pitchFamily="34" charset="-127"/>
                        </a:rPr>
                        <a:t>문동선</a:t>
                      </a:r>
                    </a:p>
                  </a:txBody>
                  <a:tcPr anchor="ctr">
                    <a:solidFill>
                      <a:schemeClr val="bg2">
                        <a:lumMod val="75000"/>
                      </a:schemeClr>
                    </a:solidFill>
                  </a:tcPr>
                </a:tc>
                <a:tc>
                  <a:txBody>
                    <a:bodyPr/>
                    <a:lstStyle/>
                    <a:p>
                      <a:pPr algn="ctr">
                        <a:defRPr lang="ko-KR" altLang="en-US"/>
                      </a:pPr>
                      <a:r>
                        <a:rPr lang="ko-KR" altLang="en-US" sz="2800" b="1" dirty="0">
                          <a:latin typeface="넥슨 풋볼고딕 L" panose="020B0303000000000000" pitchFamily="34" charset="-127"/>
                          <a:ea typeface="넥슨 풋볼고딕 L" panose="020B0303000000000000" pitchFamily="34" charset="-127"/>
                        </a:rPr>
                        <a:t>박경재</a:t>
                      </a:r>
                    </a:p>
                  </a:txBody>
                  <a:tcPr anchor="ctr">
                    <a:solidFill>
                      <a:schemeClr val="bg2">
                        <a:lumMod val="75000"/>
                      </a:schemeClr>
                    </a:solidFill>
                  </a:tcPr>
                </a:tc>
                <a:tc>
                  <a:txBody>
                    <a:bodyPr/>
                    <a:lstStyle/>
                    <a:p>
                      <a:pPr algn="ctr">
                        <a:defRPr lang="ko-KR" altLang="en-US"/>
                      </a:pPr>
                      <a:r>
                        <a:rPr lang="ko-KR" altLang="en-US" sz="2800" b="1" dirty="0">
                          <a:latin typeface="넥슨 풋볼고딕 L" panose="020B0303000000000000" pitchFamily="34" charset="-127"/>
                          <a:ea typeface="넥슨 풋볼고딕 L" panose="020B0303000000000000" pitchFamily="34" charset="-127"/>
                        </a:rPr>
                        <a:t>이영훈</a:t>
                      </a:r>
                    </a:p>
                  </a:txBody>
                  <a:tcPr anchor="ctr">
                    <a:solidFill>
                      <a:schemeClr val="bg2">
                        <a:lumMod val="75000"/>
                      </a:schemeClr>
                    </a:solidFill>
                  </a:tcPr>
                </a:tc>
              </a:tr>
              <a:tr h="814636">
                <a:tc>
                  <a:txBody>
                    <a:bodyPr/>
                    <a:lstStyle/>
                    <a:p>
                      <a:pPr algn="ctr">
                        <a:defRPr lang="ko-KR" altLang="en-US"/>
                      </a:pPr>
                      <a:r>
                        <a:rPr lang="ko-KR" altLang="en-US" sz="4000" b="1" dirty="0">
                          <a:latin typeface="넥슨 풋볼고딕 L" panose="020B0303000000000000" pitchFamily="34" charset="-127"/>
                          <a:ea typeface="넥슨 풋볼고딕 L" panose="020B0303000000000000" pitchFamily="34" charset="-127"/>
                        </a:rPr>
                        <a:t>자료수집</a:t>
                      </a:r>
                    </a:p>
                  </a:txBody>
                  <a:tcPr anchor="ctr">
                    <a:solidFill>
                      <a:schemeClr val="bg2">
                        <a:lumMod val="75000"/>
                      </a:schemeClr>
                    </a:solidFill>
                  </a:tcPr>
                </a:tc>
                <a:tc gridSpan="3">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a:t>
                      </a:r>
                      <a:r>
                        <a:rPr lang="en-US" altLang="ko-KR" sz="2000" dirty="0">
                          <a:latin typeface="넥슨 풋볼고딕 L" panose="020B0303000000000000" pitchFamily="34" charset="-127"/>
                          <a:ea typeface="넥슨 풋볼고딕 L" panose="020B0303000000000000" pitchFamily="34" charset="-127"/>
                        </a:rPr>
                        <a:t>  </a:t>
                      </a:r>
                      <a:r>
                        <a:rPr lang="en-US" altLang="ko-KR" sz="2000" dirty="0" err="1">
                          <a:latin typeface="넥슨 풋볼고딕 L" panose="020B0303000000000000" pitchFamily="34" charset="-127"/>
                          <a:ea typeface="넥슨 풋볼고딕 L" panose="020B0303000000000000" pitchFamily="34" charset="-127"/>
                        </a:rPr>
                        <a:t>CoAP</a:t>
                      </a:r>
                      <a:r>
                        <a:rPr lang="en-US" altLang="ko-KR" sz="2000" dirty="0">
                          <a:latin typeface="넥슨 풋볼고딕 L" panose="020B0303000000000000" pitchFamily="34" charset="-127"/>
                          <a:ea typeface="넥슨 풋볼고딕 L" panose="020B0303000000000000" pitchFamily="34" charset="-127"/>
                        </a:rPr>
                        <a:t>, </a:t>
                      </a:r>
                      <a:r>
                        <a:rPr lang="ko-KR" altLang="en-US" sz="2000" dirty="0">
                          <a:latin typeface="넥슨 풋볼고딕 L" panose="020B0303000000000000" pitchFamily="34" charset="-127"/>
                          <a:ea typeface="넥슨 풋볼고딕 L" panose="020B0303000000000000" pitchFamily="34" charset="-127"/>
                        </a:rPr>
                        <a:t> </a:t>
                      </a:r>
                      <a:r>
                        <a:rPr lang="en-US" altLang="ko-KR" sz="2000" dirty="0">
                          <a:latin typeface="넥슨 풋볼고딕 L" panose="020B0303000000000000" pitchFamily="34" charset="-127"/>
                          <a:ea typeface="넥슨 풋볼고딕 L" panose="020B0303000000000000" pitchFamily="34" charset="-127"/>
                        </a:rPr>
                        <a:t>MYSQL, </a:t>
                      </a:r>
                      <a:r>
                        <a:rPr lang="ko-KR" altLang="en-US" sz="2000" dirty="0" err="1">
                          <a:latin typeface="넥슨 풋볼고딕 L" panose="020B0303000000000000" pitchFamily="34" charset="-127"/>
                          <a:ea typeface="넥슨 풋볼고딕 L" panose="020B0303000000000000" pitchFamily="34" charset="-127"/>
                        </a:rPr>
                        <a:t>웹서버</a:t>
                      </a:r>
                      <a:r>
                        <a:rPr lang="ko-KR" altLang="en-US" sz="2000" dirty="0">
                          <a:latin typeface="넥슨 풋볼고딕 L" panose="020B0303000000000000" pitchFamily="34" charset="-127"/>
                          <a:ea typeface="넥슨 풋볼고딕 L" panose="020B0303000000000000" pitchFamily="34" charset="-127"/>
                        </a:rPr>
                        <a:t> 기술, </a:t>
                      </a:r>
                      <a:r>
                        <a:rPr lang="ko-KR" altLang="en-US" sz="2000" dirty="0" err="1">
                          <a:latin typeface="넥슨 풋볼고딕 L" panose="020B0303000000000000" pitchFamily="34" charset="-127"/>
                          <a:ea typeface="넥슨 풋볼고딕 L" panose="020B0303000000000000" pitchFamily="34" charset="-127"/>
                        </a:rPr>
                        <a:t>라즈베리파이</a:t>
                      </a:r>
                      <a:r>
                        <a:rPr lang="ko-KR" altLang="en-US" sz="2000" dirty="0">
                          <a:latin typeface="넥슨 풋볼고딕 L" panose="020B0303000000000000" pitchFamily="34" charset="-127"/>
                          <a:ea typeface="넥슨 풋볼고딕 L" panose="020B0303000000000000" pitchFamily="34" charset="-127"/>
                        </a:rPr>
                        <a:t>, </a:t>
                      </a:r>
                      <a:r>
                        <a:rPr lang="ko-KR" altLang="en-US" sz="2000" dirty="0" err="1">
                          <a:latin typeface="넥슨 풋볼고딕 L" panose="020B0303000000000000" pitchFamily="34" charset="-127"/>
                          <a:ea typeface="넥슨 풋볼고딕 L" panose="020B0303000000000000" pitchFamily="34" charset="-127"/>
                        </a:rPr>
                        <a:t>안드로이드</a:t>
                      </a:r>
                      <a:r>
                        <a:rPr lang="ko-KR" altLang="en-US" sz="2000" dirty="0">
                          <a:latin typeface="넥슨 풋볼고딕 L" panose="020B0303000000000000" pitchFamily="34" charset="-127"/>
                          <a:ea typeface="넥슨 풋볼고딕 L" panose="020B0303000000000000" pitchFamily="34" charset="-127"/>
                        </a:rPr>
                        <a:t> </a:t>
                      </a:r>
                      <a:r>
                        <a:rPr lang="en-US" altLang="ko-KR" sz="2000" dirty="0">
                          <a:latin typeface="넥슨 풋볼고딕 L" panose="020B0303000000000000" pitchFamily="34" charset="-127"/>
                          <a:ea typeface="넥슨 풋볼고딕 L" panose="020B0303000000000000" pitchFamily="34" charset="-127"/>
                        </a:rPr>
                        <a:t>API</a:t>
                      </a:r>
                      <a:r>
                        <a:rPr lang="ko-KR" altLang="en-US" sz="2000" dirty="0">
                          <a:latin typeface="넥슨 풋볼고딕 L" panose="020B0303000000000000" pitchFamily="34" charset="-127"/>
                          <a:ea typeface="넥슨 풋볼고딕 L" panose="020B0303000000000000" pitchFamily="34" charset="-127"/>
                        </a:rPr>
                        <a:t> 기술</a:t>
                      </a:r>
                    </a:p>
                  </a:txBody>
                  <a:tcPr anchor="ctr">
                    <a:solidFill>
                      <a:schemeClr val="bg1"/>
                    </a:solidFill>
                  </a:tcPr>
                </a:tc>
                <a:tc hMerge="1">
                  <a:txBody>
                    <a:bodyPr/>
                    <a:lstStyle/>
                    <a:p>
                      <a:pPr>
                        <a:defRPr lang="ko-KR" altLang="en-US"/>
                      </a:pPr>
                      <a:endParaRPr lang="ko-KR" altLang="en-US"/>
                    </a:p>
                  </a:txBody>
                  <a:tcPr/>
                </a:tc>
                <a:tc hMerge="1">
                  <a:txBody>
                    <a:bodyPr/>
                    <a:lstStyle/>
                    <a:p>
                      <a:pPr>
                        <a:defRPr lang="ko-KR" altLang="en-US"/>
                      </a:pPr>
                      <a:endParaRPr lang="ko-KR" altLang="en-US"/>
                    </a:p>
                  </a:txBody>
                  <a:tcPr/>
                </a:tc>
              </a:tr>
              <a:tr h="1701720">
                <a:tc>
                  <a:txBody>
                    <a:bodyPr/>
                    <a:lstStyle/>
                    <a:p>
                      <a:pPr algn="ctr">
                        <a:defRPr lang="ko-KR" altLang="en-US"/>
                      </a:pPr>
                      <a:r>
                        <a:rPr lang="ko-KR" altLang="en-US" sz="4000" b="1" dirty="0">
                          <a:latin typeface="넥슨 풋볼고딕 L" panose="020B0303000000000000" pitchFamily="34" charset="-127"/>
                          <a:ea typeface="넥슨 풋볼고딕 L" panose="020B0303000000000000" pitchFamily="34" charset="-127"/>
                        </a:rPr>
                        <a:t>설   계</a:t>
                      </a:r>
                    </a:p>
                  </a:txBody>
                  <a:tcPr anchor="ctr">
                    <a:solidFill>
                      <a:schemeClr val="bg2">
                        <a:lumMod val="75000"/>
                      </a:schemeClr>
                    </a:solidFill>
                  </a:tcPr>
                </a:tc>
                <a:tc>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a:t>
                      </a:r>
                      <a:r>
                        <a:rPr lang="en-US" altLang="ko-KR" sz="2000" dirty="0">
                          <a:latin typeface="넥슨 풋볼고딕 L" panose="020B0303000000000000" pitchFamily="34" charset="-127"/>
                          <a:ea typeface="넥슨 풋볼고딕 L" panose="020B0303000000000000" pitchFamily="34" charset="-127"/>
                        </a:rPr>
                        <a:t> </a:t>
                      </a:r>
                      <a:r>
                        <a:rPr lang="en-US" altLang="ko-KR" sz="2000" dirty="0" err="1">
                          <a:latin typeface="넥슨 풋볼고딕 L" panose="020B0303000000000000" pitchFamily="34" charset="-127"/>
                          <a:ea typeface="넥슨 풋볼고딕 L" panose="020B0303000000000000" pitchFamily="34" charset="-127"/>
                        </a:rPr>
                        <a:t>CoAP</a:t>
                      </a:r>
                      <a:r>
                        <a:rPr lang="ko-KR" altLang="en-US" sz="2000" dirty="0">
                          <a:latin typeface="넥슨 풋볼고딕 L" panose="020B0303000000000000" pitchFamily="34" charset="-127"/>
                          <a:ea typeface="넥슨 풋볼고딕 L" panose="020B0303000000000000" pitchFamily="34" charset="-127"/>
                        </a:rPr>
                        <a:t> -&gt; </a:t>
                      </a:r>
                      <a:r>
                        <a:rPr lang="en-US" altLang="ko-KR" sz="2000" dirty="0">
                          <a:latin typeface="넥슨 풋볼고딕 L" panose="020B0303000000000000" pitchFamily="34" charset="-127"/>
                          <a:ea typeface="넥슨 풋볼고딕 L" panose="020B0303000000000000" pitchFamily="34" charset="-127"/>
                        </a:rPr>
                        <a:t>HTTP</a:t>
                      </a:r>
                      <a:r>
                        <a:rPr lang="ko-KR" altLang="en-US" sz="2000" dirty="0">
                          <a:latin typeface="넥슨 풋볼고딕 L" panose="020B0303000000000000" pitchFamily="34" charset="-127"/>
                          <a:ea typeface="넥슨 풋볼고딕 L" panose="020B0303000000000000" pitchFamily="34" charset="-127"/>
                        </a:rPr>
                        <a:t> 변환을 위한 </a:t>
                      </a:r>
                      <a:r>
                        <a:rPr lang="ko-KR" altLang="en-US" sz="2000" dirty="0" err="1">
                          <a:latin typeface="넥슨 풋볼고딕 L" panose="020B0303000000000000" pitchFamily="34" charset="-127"/>
                          <a:ea typeface="넥슨 풋볼고딕 L" panose="020B0303000000000000" pitchFamily="34" charset="-127"/>
                        </a:rPr>
                        <a:t>프록시</a:t>
                      </a:r>
                      <a:r>
                        <a:rPr lang="ko-KR" altLang="en-US" sz="2000" dirty="0">
                          <a:latin typeface="넥슨 풋볼고딕 L" panose="020B0303000000000000" pitchFamily="34" charset="-127"/>
                          <a:ea typeface="넥슨 풋볼고딕 L" panose="020B0303000000000000" pitchFamily="34" charset="-127"/>
                        </a:rPr>
                        <a:t> 서버 연동</a:t>
                      </a:r>
                    </a:p>
                  </a:txBody>
                  <a:tcPr anchor="ctr">
                    <a:solidFill>
                      <a:schemeClr val="bg1"/>
                    </a:solidFill>
                  </a:tcPr>
                </a:tc>
                <a:tc>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 </a:t>
                      </a:r>
                      <a:r>
                        <a:rPr lang="en-US" altLang="ko-KR" sz="2000" dirty="0">
                          <a:latin typeface="넥슨 풋볼고딕 L" panose="020B0303000000000000" pitchFamily="34" charset="-127"/>
                          <a:ea typeface="넥슨 풋볼고딕 L" panose="020B0303000000000000" pitchFamily="34" charset="-127"/>
                        </a:rPr>
                        <a:t>AWS</a:t>
                      </a:r>
                      <a:r>
                        <a:rPr lang="ko-KR" altLang="en-US" sz="2000" dirty="0">
                          <a:latin typeface="넥슨 풋볼고딕 L" panose="020B0303000000000000" pitchFamily="34" charset="-127"/>
                          <a:ea typeface="넥슨 풋볼고딕 L" panose="020B0303000000000000" pitchFamily="34" charset="-127"/>
                        </a:rPr>
                        <a:t> 서버구축 및 </a:t>
                      </a:r>
                    </a:p>
                    <a:p>
                      <a:pPr algn="ctr">
                        <a:defRPr lang="ko-KR" altLang="en-US"/>
                      </a:pPr>
                      <a:r>
                        <a:rPr lang="en-US" altLang="ko-KR" sz="2000" dirty="0">
                          <a:latin typeface="넥슨 풋볼고딕 L" panose="020B0303000000000000" pitchFamily="34" charset="-127"/>
                          <a:ea typeface="넥슨 풋볼고딕 L" panose="020B0303000000000000" pitchFamily="34" charset="-127"/>
                        </a:rPr>
                        <a:t>DB / TOMCAT</a:t>
                      </a:r>
                      <a:r>
                        <a:rPr lang="ko-KR" altLang="en-US" sz="2000" dirty="0">
                          <a:latin typeface="넥슨 풋볼고딕 L" panose="020B0303000000000000" pitchFamily="34" charset="-127"/>
                          <a:ea typeface="넥슨 풋볼고딕 L" panose="020B0303000000000000" pitchFamily="34" charset="-127"/>
                        </a:rPr>
                        <a:t> 연동</a:t>
                      </a:r>
                    </a:p>
                  </a:txBody>
                  <a:tcPr anchor="ctr">
                    <a:solidFill>
                      <a:schemeClr val="bg1"/>
                    </a:solidFill>
                  </a:tcPr>
                </a:tc>
                <a:tc>
                  <a:txBody>
                    <a:bodyPr/>
                    <a:lstStyle/>
                    <a:p>
                      <a:pPr algn="ctr">
                        <a:defRPr lang="ko-KR" altLang="en-US"/>
                      </a:pPr>
                      <a:r>
                        <a:rPr lang="ko-KR" altLang="en-US" sz="2000">
                          <a:latin typeface="넥슨 풋볼고딕 L" panose="020B0303000000000000" pitchFamily="34" charset="-127"/>
                          <a:ea typeface="넥슨 풋볼고딕 L" panose="020B0303000000000000" pitchFamily="34" charset="-127"/>
                        </a:rPr>
                        <a:t>- 스마트폰을 통한 원격 제어를 위해 어플제작 및  </a:t>
                      </a:r>
                      <a:r>
                        <a:rPr lang="en-US" altLang="ko-KR" sz="2000">
                          <a:latin typeface="넥슨 풋볼고딕 L" panose="020B0303000000000000" pitchFamily="34" charset="-127"/>
                          <a:ea typeface="넥슨 풋볼고딕 L" panose="020B0303000000000000" pitchFamily="34" charset="-127"/>
                        </a:rPr>
                        <a:t>IoT</a:t>
                      </a:r>
                      <a:r>
                        <a:rPr lang="ko-KR" altLang="en-US" sz="2000">
                          <a:latin typeface="넥슨 풋볼고딕 L" panose="020B0303000000000000" pitchFamily="34" charset="-127"/>
                          <a:ea typeface="넥슨 풋볼고딕 L" panose="020B0303000000000000" pitchFamily="34" charset="-127"/>
                        </a:rPr>
                        <a:t> 단말기 기능 구현</a:t>
                      </a:r>
                    </a:p>
                  </a:txBody>
                  <a:tcPr anchor="ctr">
                    <a:solidFill>
                      <a:schemeClr val="bg1"/>
                    </a:solidFill>
                  </a:tcPr>
                </a:tc>
              </a:tr>
              <a:tr h="1595359">
                <a:tc>
                  <a:txBody>
                    <a:bodyPr/>
                    <a:lstStyle/>
                    <a:p>
                      <a:pPr algn="ctr">
                        <a:defRPr lang="ko-KR" altLang="en-US"/>
                      </a:pPr>
                      <a:r>
                        <a:rPr lang="ko-KR" altLang="en-US" sz="4000" b="1" dirty="0">
                          <a:latin typeface="넥슨 풋볼고딕 L" panose="020B0303000000000000" pitchFamily="34" charset="-127"/>
                          <a:ea typeface="넥슨 풋볼고딕 L" panose="020B0303000000000000" pitchFamily="34" charset="-127"/>
                        </a:rPr>
                        <a:t>구   현</a:t>
                      </a:r>
                    </a:p>
                  </a:txBody>
                  <a:tcPr anchor="ctr">
                    <a:solidFill>
                      <a:schemeClr val="bg2">
                        <a:lumMod val="75000"/>
                      </a:schemeClr>
                    </a:solidFill>
                  </a:tcPr>
                </a:tc>
                <a:tc>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 웹 서버를 이용해 </a:t>
                      </a:r>
                      <a:r>
                        <a:rPr lang="en-US" altLang="ko-KR" sz="2000" dirty="0">
                          <a:latin typeface="넥슨 풋볼고딕 L" panose="020B0303000000000000" pitchFamily="34" charset="-127"/>
                          <a:ea typeface="넥슨 풋볼고딕 L" panose="020B0303000000000000" pitchFamily="34" charset="-127"/>
                        </a:rPr>
                        <a:t>RD</a:t>
                      </a:r>
                      <a:r>
                        <a:rPr lang="ko-KR" altLang="en-US" sz="2000" dirty="0">
                          <a:latin typeface="넥슨 풋볼고딕 L" panose="020B0303000000000000" pitchFamily="34" charset="-127"/>
                          <a:ea typeface="넥슨 풋볼고딕 L" panose="020B0303000000000000" pitchFamily="34" charset="-127"/>
                        </a:rPr>
                        <a:t>, </a:t>
                      </a:r>
                      <a:r>
                        <a:rPr lang="ko-KR" altLang="en-US" sz="2000" dirty="0" err="1">
                          <a:latin typeface="넥슨 풋볼고딕 L" panose="020B0303000000000000" pitchFamily="34" charset="-127"/>
                          <a:ea typeface="넥슨 풋볼고딕 L" panose="020B0303000000000000" pitchFamily="34" charset="-127"/>
                        </a:rPr>
                        <a:t>프</a:t>
                      </a:r>
                      <a:r>
                        <a:rPr lang="en-US" altLang="ko-KR" sz="2000" dirty="0" err="1">
                          <a:latin typeface="넥슨 풋볼고딕 L" panose="020B0303000000000000" pitchFamily="34" charset="-127"/>
                          <a:ea typeface="넥슨 풋볼고딕 L" panose="020B0303000000000000" pitchFamily="34" charset="-127"/>
                        </a:rPr>
                        <a:t>CoAP</a:t>
                      </a:r>
                      <a:r>
                        <a:rPr lang="ko-KR" altLang="en-US" sz="2000" dirty="0">
                          <a:latin typeface="넥슨 풋볼고딕 L" panose="020B0303000000000000" pitchFamily="34" charset="-127"/>
                          <a:ea typeface="넥슨 풋볼고딕 L" panose="020B0303000000000000" pitchFamily="34" charset="-127"/>
                        </a:rPr>
                        <a:t> -&gt; </a:t>
                      </a:r>
                      <a:r>
                        <a:rPr lang="en-US" altLang="ko-KR" sz="2000" dirty="0">
                          <a:latin typeface="넥슨 풋볼고딕 L" panose="020B0303000000000000" pitchFamily="34" charset="-127"/>
                          <a:ea typeface="넥슨 풋볼고딕 L" panose="020B0303000000000000" pitchFamily="34" charset="-127"/>
                        </a:rPr>
                        <a:t>HTTP </a:t>
                      </a:r>
                      <a:r>
                        <a:rPr lang="ko-KR" altLang="en-US" sz="2000" dirty="0">
                          <a:latin typeface="넥슨 풋볼고딕 L" panose="020B0303000000000000" pitchFamily="34" charset="-127"/>
                          <a:ea typeface="넥슨 풋볼고딕 L" panose="020B0303000000000000" pitchFamily="34" charset="-127"/>
                        </a:rPr>
                        <a:t>변환을 위한 </a:t>
                      </a:r>
                      <a:r>
                        <a:rPr lang="ko-KR" altLang="en-US" sz="2000" dirty="0" err="1">
                          <a:latin typeface="넥슨 풋볼고딕 L" panose="020B0303000000000000" pitchFamily="34" charset="-127"/>
                          <a:ea typeface="넥슨 풋볼고딕 L" panose="020B0303000000000000" pitchFamily="34" charset="-127"/>
                        </a:rPr>
                        <a:t>록시</a:t>
                      </a:r>
                      <a:r>
                        <a:rPr lang="ko-KR" altLang="en-US" sz="2000" dirty="0">
                          <a:latin typeface="넥슨 풋볼고딕 L" panose="020B0303000000000000" pitchFamily="34" charset="-127"/>
                          <a:ea typeface="넥슨 풋볼고딕 L" panose="020B0303000000000000" pitchFamily="34" charset="-127"/>
                        </a:rPr>
                        <a:t> 서버 구현</a:t>
                      </a:r>
                    </a:p>
                  </a:txBody>
                  <a:tcPr anchor="ctr">
                    <a:solidFill>
                      <a:schemeClr val="bg1"/>
                    </a:solidFill>
                  </a:tcPr>
                </a:tc>
                <a:tc>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  </a:t>
                      </a:r>
                      <a:r>
                        <a:rPr lang="en-US" altLang="ko-KR" sz="2000" dirty="0">
                          <a:latin typeface="넥슨 풋볼고딕 L" panose="020B0303000000000000" pitchFamily="34" charset="-127"/>
                          <a:ea typeface="넥슨 풋볼고딕 L" panose="020B0303000000000000" pitchFamily="34" charset="-127"/>
                        </a:rPr>
                        <a:t>AWS</a:t>
                      </a:r>
                      <a:r>
                        <a:rPr lang="ko-KR" altLang="en-US" sz="2000" dirty="0">
                          <a:latin typeface="넥슨 풋볼고딕 L" panose="020B0303000000000000" pitchFamily="34" charset="-127"/>
                          <a:ea typeface="넥슨 풋볼고딕 L" panose="020B0303000000000000" pitchFamily="34" charset="-127"/>
                        </a:rPr>
                        <a:t> 서버구축 및 </a:t>
                      </a:r>
                    </a:p>
                    <a:p>
                      <a:pPr algn="ctr">
                        <a:defRPr lang="ko-KR" altLang="en-US"/>
                      </a:pPr>
                      <a:r>
                        <a:rPr lang="en-US" altLang="ko-KR" sz="2000" dirty="0">
                          <a:latin typeface="넥슨 풋볼고딕 L" panose="020B0303000000000000" pitchFamily="34" charset="-127"/>
                          <a:ea typeface="넥슨 풋볼고딕 L" panose="020B0303000000000000" pitchFamily="34" charset="-127"/>
                        </a:rPr>
                        <a:t>DB / TOMCAT</a:t>
                      </a:r>
                      <a:r>
                        <a:rPr lang="ko-KR" altLang="en-US" sz="2000" dirty="0">
                          <a:latin typeface="넥슨 풋볼고딕 L" panose="020B0303000000000000" pitchFamily="34" charset="-127"/>
                          <a:ea typeface="넥슨 풋볼고딕 L" panose="020B0303000000000000" pitchFamily="34" charset="-127"/>
                        </a:rPr>
                        <a:t> 연동</a:t>
                      </a:r>
                    </a:p>
                    <a:p>
                      <a:pPr algn="ctr">
                        <a:defRPr lang="ko-KR" altLang="en-US"/>
                      </a:pPr>
                      <a:r>
                        <a:rPr lang="en-US" altLang="ko-KR" sz="2000" dirty="0">
                          <a:latin typeface="넥슨 풋볼고딕 L" panose="020B0303000000000000" pitchFamily="34" charset="-127"/>
                          <a:ea typeface="넥슨 풋볼고딕 L" panose="020B0303000000000000" pitchFamily="34" charset="-127"/>
                        </a:rPr>
                        <a:t>URL </a:t>
                      </a:r>
                      <a:r>
                        <a:rPr lang="ko-KR" altLang="en-US" sz="2000" dirty="0" err="1">
                          <a:latin typeface="넥슨 풋볼고딕 L" panose="020B0303000000000000" pitchFamily="34" charset="-127"/>
                          <a:ea typeface="넥슨 풋볼고딕 L" panose="020B0303000000000000" pitchFamily="34" charset="-127"/>
                        </a:rPr>
                        <a:t>매핑을</a:t>
                      </a:r>
                      <a:r>
                        <a:rPr lang="ko-KR" altLang="en-US" sz="2000" dirty="0">
                          <a:latin typeface="넥슨 풋볼고딕 L" panose="020B0303000000000000" pitchFamily="34" charset="-127"/>
                          <a:ea typeface="넥슨 풋볼고딕 L" panose="020B0303000000000000" pitchFamily="34" charset="-127"/>
                        </a:rPr>
                        <a:t> 위해 </a:t>
                      </a:r>
                      <a:r>
                        <a:rPr lang="en-US" altLang="ko-KR" sz="2000" dirty="0">
                          <a:latin typeface="넥슨 풋볼고딕 L" panose="020B0303000000000000" pitchFamily="34" charset="-127"/>
                          <a:ea typeface="넥슨 풋볼고딕 L" panose="020B0303000000000000" pitchFamily="34" charset="-127"/>
                        </a:rPr>
                        <a:t>RD</a:t>
                      </a:r>
                      <a:r>
                        <a:rPr lang="ko-KR" altLang="en-US" sz="2000" dirty="0">
                          <a:latin typeface="넥슨 풋볼고딕 L" panose="020B0303000000000000" pitchFamily="34" charset="-127"/>
                          <a:ea typeface="넥슨 풋볼고딕 L" panose="020B0303000000000000" pitchFamily="34" charset="-127"/>
                        </a:rPr>
                        <a:t> 서버 구축</a:t>
                      </a:r>
                    </a:p>
                  </a:txBody>
                  <a:tcPr anchor="ctr">
                    <a:solidFill>
                      <a:schemeClr val="bg1"/>
                    </a:solidFill>
                  </a:tcPr>
                </a:tc>
                <a:tc>
                  <a:txBody>
                    <a:bodyPr/>
                    <a:lstStyle/>
                    <a:p>
                      <a:pPr algn="ctr">
                        <a:defRPr lang="ko-KR" altLang="en-US"/>
                      </a:pPr>
                      <a:r>
                        <a:rPr lang="ko-KR" altLang="en-US" sz="2000" dirty="0">
                          <a:latin typeface="넥슨 풋볼고딕 L" panose="020B0303000000000000" pitchFamily="34" charset="-127"/>
                          <a:ea typeface="넥슨 풋볼고딕 L" panose="020B0303000000000000" pitchFamily="34" charset="-127"/>
                        </a:rPr>
                        <a:t>- </a:t>
                      </a:r>
                      <a:r>
                        <a:rPr lang="ko-KR" altLang="en-US" sz="2000" dirty="0" err="1">
                          <a:latin typeface="넥슨 풋볼고딕 L" panose="020B0303000000000000" pitchFamily="34" charset="-127"/>
                          <a:ea typeface="넥슨 풋볼고딕 L" panose="020B0303000000000000" pitchFamily="34" charset="-127"/>
                        </a:rPr>
                        <a:t>스마트폰을</a:t>
                      </a:r>
                      <a:r>
                        <a:rPr lang="ko-KR" altLang="en-US" sz="2000" dirty="0">
                          <a:latin typeface="넥슨 풋볼고딕 L" panose="020B0303000000000000" pitchFamily="34" charset="-127"/>
                          <a:ea typeface="넥슨 풋볼고딕 L" panose="020B0303000000000000" pitchFamily="34" charset="-127"/>
                        </a:rPr>
                        <a:t> 통한 원격 제어를 위해 </a:t>
                      </a:r>
                      <a:r>
                        <a:rPr lang="ko-KR" altLang="en-US" sz="2000" dirty="0" err="1">
                          <a:latin typeface="넥슨 풋볼고딕 L" panose="020B0303000000000000" pitchFamily="34" charset="-127"/>
                          <a:ea typeface="넥슨 풋볼고딕 L" panose="020B0303000000000000" pitchFamily="34" charset="-127"/>
                        </a:rPr>
                        <a:t>어플제작</a:t>
                      </a:r>
                      <a:r>
                        <a:rPr lang="ko-KR" altLang="en-US" sz="2000" dirty="0">
                          <a:latin typeface="넥슨 풋볼고딕 L" panose="020B0303000000000000" pitchFamily="34" charset="-127"/>
                          <a:ea typeface="넥슨 풋볼고딕 L" panose="020B0303000000000000" pitchFamily="34" charset="-127"/>
                        </a:rPr>
                        <a:t> 및  </a:t>
                      </a:r>
                      <a:r>
                        <a:rPr lang="en-US" altLang="ko-KR" sz="2000" dirty="0" err="1">
                          <a:latin typeface="넥슨 풋볼고딕 L" panose="020B0303000000000000" pitchFamily="34" charset="-127"/>
                          <a:ea typeface="넥슨 풋볼고딕 L" panose="020B0303000000000000" pitchFamily="34" charset="-127"/>
                        </a:rPr>
                        <a:t>IoT</a:t>
                      </a:r>
                      <a:r>
                        <a:rPr lang="ko-KR" altLang="en-US" sz="2000" dirty="0">
                          <a:latin typeface="넥슨 풋볼고딕 L" panose="020B0303000000000000" pitchFamily="34" charset="-127"/>
                          <a:ea typeface="넥슨 풋볼고딕 L" panose="020B0303000000000000" pitchFamily="34" charset="-127"/>
                        </a:rPr>
                        <a:t> 단말기 기능 구현</a:t>
                      </a:r>
                    </a:p>
                  </a:txBody>
                  <a:tcPr anchor="ctr">
                    <a:solidFill>
                      <a:schemeClr val="bg1"/>
                    </a:solidFill>
                  </a:tcPr>
                </a:tc>
              </a:tr>
              <a:tr h="1427632">
                <a:tc>
                  <a:txBody>
                    <a:bodyPr/>
                    <a:lstStyle/>
                    <a:p>
                      <a:pPr algn="ctr">
                        <a:defRPr lang="ko-KR" altLang="en-US"/>
                      </a:pPr>
                      <a:r>
                        <a:rPr lang="ko-KR" altLang="en-US" sz="4000" b="1" dirty="0">
                          <a:latin typeface="넥슨 풋볼고딕 L" panose="020B0303000000000000" pitchFamily="34" charset="-127"/>
                          <a:ea typeface="넥슨 풋볼고딕 L" panose="020B0303000000000000" pitchFamily="34" charset="-127"/>
                        </a:rPr>
                        <a:t>테스트</a:t>
                      </a:r>
                    </a:p>
                  </a:txBody>
                  <a:tcPr anchor="ctr">
                    <a:solidFill>
                      <a:schemeClr val="bg2">
                        <a:lumMod val="75000"/>
                      </a:schemeClr>
                    </a:solidFill>
                  </a:tcPr>
                </a:tc>
                <a:tc gridSpan="3">
                  <a:txBody>
                    <a:bodyPr/>
                    <a:lstStyle/>
                    <a:p>
                      <a:pPr algn="ctr">
                        <a:defRPr lang="ko-KR" altLang="en-US"/>
                      </a:pPr>
                      <a:r>
                        <a:rPr lang="ko-KR" altLang="en-US" sz="2400" dirty="0">
                          <a:latin typeface="넥슨 풋볼고딕 L" panose="020B0303000000000000" pitchFamily="34" charset="-127"/>
                          <a:ea typeface="넥슨 풋볼고딕 L" panose="020B0303000000000000" pitchFamily="34" charset="-127"/>
                        </a:rPr>
                        <a:t>- 어플리케이션 작동 테스트</a:t>
                      </a:r>
                    </a:p>
                    <a:p>
                      <a:pPr algn="ctr">
                        <a:defRPr lang="ko-KR" altLang="en-US"/>
                      </a:pPr>
                      <a:r>
                        <a:rPr lang="ko-KR" altLang="en-US" sz="2400" dirty="0">
                          <a:latin typeface="넥슨 풋볼고딕 L" panose="020B0303000000000000" pitchFamily="34" charset="-127"/>
                          <a:ea typeface="넥슨 풋볼고딕 L" panose="020B0303000000000000" pitchFamily="34" charset="-127"/>
                        </a:rPr>
                        <a:t>- 통합테스트 / 유지보수</a:t>
                      </a:r>
                    </a:p>
                  </a:txBody>
                  <a:tcPr anchor="ctr">
                    <a:solidFill>
                      <a:schemeClr val="bg1"/>
                    </a:solidFill>
                  </a:tcPr>
                </a:tc>
                <a:tc hMerge="1">
                  <a:txBody>
                    <a:bodyPr/>
                    <a:lstStyle/>
                    <a:p>
                      <a:pPr>
                        <a:defRPr lang="ko-KR" altLang="en-US"/>
                      </a:pPr>
                      <a:endParaRPr lang="ko-KR" altLang="en-US"/>
                    </a:p>
                  </a:txBody>
                  <a:tcPr/>
                </a:tc>
                <a:tc hMerge="1">
                  <a:txBody>
                    <a:bodyPr/>
                    <a:lstStyle/>
                    <a:p>
                      <a:pPr>
                        <a:defRPr lang="ko-KR" altLang="en-US"/>
                      </a:pPr>
                      <a:endParaRPr lang="ko-KR" altLang="en-US"/>
                    </a:p>
                  </a:txBody>
                  <a:tcPr/>
                </a:tc>
              </a:tr>
            </a:tbl>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3908598" cy="7128941"/>
              <a:chOff x="0" y="-284004"/>
              <a:chExt cx="3908598" cy="7128941"/>
            </a:xfrm>
          </p:grpSpPr>
          <p:pic>
            <p:nvPicPr>
              <p:cNvPr id="7" name="그림 6"/>
              <p:cNvPicPr>
                <a:picLocks noChangeAspect="1"/>
              </p:cNvPicPr>
              <p:nvPr/>
            </p:nvPicPr>
            <p:blipFill rotWithShape="1">
              <a:blip r:embed="rId2"/>
              <a:srcRect l="66640" r="9140" b="5050"/>
              <a:stretch>
                <a:fillRect/>
              </a:stretch>
            </p:blipFill>
            <p:spPr>
              <a:xfrm>
                <a:off x="0" y="0"/>
                <a:ext cx="2952206" cy="6844937"/>
              </a:xfrm>
              <a:prstGeom prst="rect">
                <a:avLst/>
              </a:prstGeom>
            </p:spPr>
          </p:pic>
          <p:sp>
            <p:nvSpPr>
              <p:cNvPr id="8"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4" name="직선 연결선 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87284" y="94193"/>
              <a:ext cx="4793207" cy="637327"/>
            </a:xfrm>
            <a:prstGeom prst="rect">
              <a:avLst/>
            </a:prstGeom>
            <a:noFill/>
          </p:spPr>
          <p:txBody>
            <a:bodyPr wrap="square">
              <a:spAutoFit/>
            </a:bodyPr>
            <a:lstStyle/>
            <a:p>
              <a:pPr lvl="0">
                <a:defRPr lang="ko-KR" altLang="en-US"/>
              </a:pPr>
              <a:r>
                <a:rPr lang="ko-KR" altLang="en-US" sz="3600" b="1">
                  <a:latin typeface="넥슨 풋볼고딕 B"/>
                  <a:ea typeface="넥슨 풋볼고딕 B"/>
                </a:rPr>
                <a:t>참고 문헌</a:t>
              </a:r>
            </a:p>
          </p:txBody>
        </p:sp>
        <p:cxnSp>
          <p:nvCxnSpPr>
            <p:cNvPr id="6" name="직선 연결선 5"/>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10" name="TextBox 4"/>
          <p:cNvSpPr txBox="1"/>
          <p:nvPr/>
        </p:nvSpPr>
        <p:spPr>
          <a:xfrm>
            <a:off x="1887284" y="94193"/>
            <a:ext cx="4793207" cy="637327"/>
          </a:xfrm>
          <a:prstGeom prst="rect">
            <a:avLst/>
          </a:prstGeom>
          <a:noFill/>
        </p:spPr>
        <p:txBody>
          <a:bodyPr wrap="square">
            <a:spAutoFit/>
          </a:bodyPr>
          <a:lstStyle/>
          <a:p>
            <a:pPr lvl="0">
              <a:defRPr lang="ko-KR" altLang="en-US"/>
            </a:pPr>
            <a:r>
              <a:rPr lang="ko-KR" altLang="en-US" sz="3600" b="1">
                <a:latin typeface="넥슨 풋볼고딕 B"/>
                <a:ea typeface="넥슨 풋볼고딕 B"/>
              </a:rPr>
              <a:t>참고 문헌 </a:t>
            </a:r>
          </a:p>
        </p:txBody>
      </p:sp>
      <p:sp>
        <p:nvSpPr>
          <p:cNvPr id="13" name="TextBox 4"/>
          <p:cNvSpPr txBox="1"/>
          <p:nvPr/>
        </p:nvSpPr>
        <p:spPr>
          <a:xfrm>
            <a:off x="5741986" y="1434907"/>
            <a:ext cx="5698084" cy="1233363"/>
          </a:xfrm>
          <a:prstGeom prst="rect">
            <a:avLst/>
          </a:prstGeom>
          <a:noFill/>
        </p:spPr>
        <p:txBody>
          <a:bodyPr wrap="square">
            <a:spAutoFit/>
          </a:bodyPr>
          <a:lstStyle/>
          <a:p>
            <a:pPr lvl="0">
              <a:defRPr lang="ko-KR" altLang="en-US"/>
            </a:pPr>
            <a:r>
              <a:rPr lang="en-US" altLang="ko-KR" sz="2500" b="1">
                <a:latin typeface="넥슨 풋볼고딕 B"/>
                <a:ea typeface="넥슨 풋볼고딕 B"/>
              </a:rPr>
              <a:t>o CoAP</a:t>
            </a:r>
            <a:r>
              <a:rPr lang="ko-KR" altLang="en-US" sz="2500" b="1">
                <a:latin typeface="넥슨 풋볼고딕 B"/>
                <a:ea typeface="넥슨 풋볼고딕 B"/>
              </a:rPr>
              <a:t> 규격 및 정보 </a:t>
            </a:r>
            <a:r>
              <a:rPr lang="en-US" altLang="ko-KR" sz="2500" b="1">
                <a:latin typeface="넥슨 풋볼고딕 B"/>
                <a:ea typeface="넥슨 풋볼고딕 B"/>
                <a:hlinkClick r:id="rId3"/>
              </a:rPr>
              <a:t>https://tools.ietf.org.html/rtc7252</a:t>
            </a:r>
            <a:endParaRPr lang="en-US" altLang="ko-KR" sz="2500" b="1">
              <a:latin typeface="넥슨 풋볼고딕 B"/>
              <a:ea typeface="넥슨 풋볼고딕 B"/>
            </a:endParaRPr>
          </a:p>
          <a:p>
            <a:pPr lvl="0">
              <a:defRPr lang="ko-KR" altLang="en-US"/>
            </a:pPr>
            <a:r>
              <a:rPr lang="en-US" altLang="ko-KR" sz="2500" b="1">
                <a:latin typeface="넥슨 풋볼고딕 B"/>
                <a:ea typeface="넥슨 풋볼고딕 B"/>
              </a:rPr>
              <a:t>http://coap.technology/</a:t>
            </a:r>
          </a:p>
        </p:txBody>
      </p:sp>
      <p:pic>
        <p:nvPicPr>
          <p:cNvPr id="15" name="그림 14"/>
          <p:cNvPicPr>
            <a:picLocks noChangeAspect="1"/>
          </p:cNvPicPr>
          <p:nvPr/>
        </p:nvPicPr>
        <p:blipFill rotWithShape="1">
          <a:blip r:embed="rId4"/>
          <a:stretch>
            <a:fillRect/>
          </a:stretch>
        </p:blipFill>
        <p:spPr>
          <a:xfrm>
            <a:off x="3024187" y="3143250"/>
            <a:ext cx="2381250" cy="1323975"/>
          </a:xfrm>
          <a:prstGeom prst="rect">
            <a:avLst/>
          </a:prstGeom>
        </p:spPr>
      </p:pic>
      <p:pic>
        <p:nvPicPr>
          <p:cNvPr id="16" name="그림 15"/>
          <p:cNvPicPr>
            <a:picLocks noChangeAspect="1"/>
          </p:cNvPicPr>
          <p:nvPr/>
        </p:nvPicPr>
        <p:blipFill rotWithShape="1">
          <a:blip r:embed="rId5"/>
          <a:stretch>
            <a:fillRect/>
          </a:stretch>
        </p:blipFill>
        <p:spPr>
          <a:xfrm>
            <a:off x="2810113" y="1171826"/>
            <a:ext cx="2737961" cy="1451119"/>
          </a:xfrm>
          <a:prstGeom prst="rect">
            <a:avLst/>
          </a:prstGeom>
        </p:spPr>
      </p:pic>
      <p:pic>
        <p:nvPicPr>
          <p:cNvPr id="17" name="그림 16"/>
          <p:cNvPicPr>
            <a:picLocks noChangeAspect="1"/>
          </p:cNvPicPr>
          <p:nvPr/>
        </p:nvPicPr>
        <p:blipFill rotWithShape="1">
          <a:blip r:embed="rId6"/>
          <a:stretch>
            <a:fillRect/>
          </a:stretch>
        </p:blipFill>
        <p:spPr>
          <a:xfrm>
            <a:off x="3394335" y="4714873"/>
            <a:ext cx="1481532" cy="1785939"/>
          </a:xfrm>
          <a:prstGeom prst="rect">
            <a:avLst/>
          </a:prstGeom>
        </p:spPr>
      </p:pic>
      <p:sp>
        <p:nvSpPr>
          <p:cNvPr id="18" name="TextBox 4"/>
          <p:cNvSpPr txBox="1"/>
          <p:nvPr/>
        </p:nvSpPr>
        <p:spPr>
          <a:xfrm>
            <a:off x="5754688" y="3202843"/>
            <a:ext cx="6015582" cy="1462502"/>
          </a:xfrm>
          <a:prstGeom prst="rect">
            <a:avLst/>
          </a:prstGeom>
          <a:noFill/>
        </p:spPr>
        <p:txBody>
          <a:bodyPr wrap="square">
            <a:spAutoFit/>
          </a:bodyPr>
          <a:lstStyle/>
          <a:p>
            <a:pPr lvl="0">
              <a:defRPr lang="ko-KR" altLang="en-US"/>
            </a:pPr>
            <a:r>
              <a:rPr lang="en-US" altLang="ko-KR" sz="2500" b="1" dirty="0">
                <a:latin typeface="넥슨 풋볼고딕 B"/>
                <a:ea typeface="넥슨 풋볼고딕 B"/>
              </a:rPr>
              <a:t>o </a:t>
            </a:r>
            <a:r>
              <a:rPr lang="en-US" altLang="ko-KR" sz="2500" b="1" dirty="0" err="1">
                <a:latin typeface="넥슨 풋볼고딕 B"/>
                <a:ea typeface="넥슨 풋볼고딕 B"/>
              </a:rPr>
              <a:t>CoAP</a:t>
            </a:r>
            <a:r>
              <a:rPr lang="ko-KR" altLang="en-US" sz="2500" b="1" dirty="0">
                <a:latin typeface="넥슨 풋볼고딕 B"/>
                <a:ea typeface="넥슨 풋볼고딕 B"/>
              </a:rPr>
              <a:t> 관련 논문</a:t>
            </a:r>
          </a:p>
          <a:p>
            <a:pPr lvl="0">
              <a:defRPr lang="ko-KR" altLang="en-US"/>
            </a:pPr>
            <a:r>
              <a:rPr lang="en-US" altLang="ko-KR" sz="2000" b="1" dirty="0">
                <a:latin typeface="넥슨 풋볼고딕 B"/>
                <a:ea typeface="넥슨 풋볼고딕 B"/>
              </a:rPr>
              <a:t>    - </a:t>
            </a:r>
            <a:r>
              <a:rPr lang="ko-KR" altLang="en-US" sz="2000" b="1" dirty="0">
                <a:latin typeface="넥슨 풋볼고딕 B"/>
                <a:ea typeface="넥슨 풋볼고딕 B"/>
              </a:rPr>
              <a:t>웹 기반의 </a:t>
            </a:r>
            <a:r>
              <a:rPr lang="en-US" altLang="ko-KR" sz="2000" b="1" dirty="0">
                <a:latin typeface="넥슨 풋볼고딕 B"/>
                <a:ea typeface="넥슨 풋볼고딕 B"/>
              </a:rPr>
              <a:t>IETF </a:t>
            </a:r>
            <a:r>
              <a:rPr lang="en-US" altLang="ko-KR" sz="2000" b="1" dirty="0" err="1">
                <a:latin typeface="넥슨 풋볼고딕 B"/>
                <a:ea typeface="넥슨 풋볼고딕 B"/>
              </a:rPr>
              <a:t>CoAP</a:t>
            </a:r>
            <a:r>
              <a:rPr lang="ko-KR" altLang="en-US" sz="2000" b="1" dirty="0">
                <a:latin typeface="넥슨 풋볼고딕 B"/>
                <a:ea typeface="넥슨 풋볼고딕 B"/>
              </a:rPr>
              <a:t> 프로토콜을 이용한 실내        </a:t>
            </a:r>
            <a:endParaRPr lang="en-US" altLang="ko-KR" sz="2000" b="1" dirty="0">
              <a:latin typeface="넥슨 풋볼고딕 B"/>
              <a:ea typeface="넥슨 풋볼고딕 B"/>
            </a:endParaRPr>
          </a:p>
          <a:p>
            <a:pPr lvl="0">
              <a:defRPr lang="ko-KR" altLang="en-US"/>
            </a:pPr>
            <a:r>
              <a:rPr lang="ko-KR" altLang="en-US" sz="2000" b="1" dirty="0">
                <a:latin typeface="넥슨 풋볼고딕 B"/>
                <a:ea typeface="넥슨 풋볼고딕 B"/>
              </a:rPr>
              <a:t>      </a:t>
            </a:r>
            <a:r>
              <a:rPr lang="en-US" altLang="ko-KR" sz="2000" b="1" dirty="0" err="1">
                <a:latin typeface="넥슨 풋볼고딕 B"/>
                <a:ea typeface="넥슨 풋볼고딕 B"/>
              </a:rPr>
              <a:t>IoT</a:t>
            </a:r>
            <a:r>
              <a:rPr lang="ko-KR" altLang="en-US" sz="2000" b="1" dirty="0">
                <a:latin typeface="넥슨 풋볼고딕 B"/>
                <a:ea typeface="넥슨 풋볼고딕 B"/>
              </a:rPr>
              <a:t> 자원 제어 서비스 설계 및 구현</a:t>
            </a:r>
          </a:p>
          <a:p>
            <a:pPr lvl="0">
              <a:defRPr lang="ko-KR" altLang="en-US"/>
            </a:pPr>
            <a:endParaRPr lang="ko-KR" altLang="en-US" sz="2500" b="1" dirty="0">
              <a:latin typeface="넥슨 풋볼고딕 B"/>
              <a:ea typeface="넥슨 풋볼고딕 B"/>
            </a:endParaRPr>
          </a:p>
        </p:txBody>
      </p:sp>
      <p:sp>
        <p:nvSpPr>
          <p:cNvPr id="20" name="TextBox 4"/>
          <p:cNvSpPr txBox="1"/>
          <p:nvPr/>
        </p:nvSpPr>
        <p:spPr>
          <a:xfrm>
            <a:off x="5792788" y="4876067"/>
            <a:ext cx="6015582" cy="1151353"/>
          </a:xfrm>
          <a:prstGeom prst="rect">
            <a:avLst/>
          </a:prstGeom>
          <a:noFill/>
        </p:spPr>
        <p:txBody>
          <a:bodyPr wrap="square">
            <a:spAutoFit/>
          </a:bodyPr>
          <a:lstStyle/>
          <a:p>
            <a:pPr lvl="0">
              <a:defRPr lang="ko-KR" altLang="en-US"/>
            </a:pPr>
            <a:r>
              <a:rPr lang="en-US" altLang="ko-KR" sz="2500" b="1" dirty="0">
                <a:latin typeface="넥슨 풋볼고딕 B"/>
                <a:ea typeface="넥슨 풋볼고딕 B"/>
              </a:rPr>
              <a:t>o </a:t>
            </a:r>
            <a:r>
              <a:rPr lang="en-US" altLang="ko-KR" sz="2500" b="1" dirty="0" err="1">
                <a:latin typeface="넥슨 풋볼고딕 B"/>
                <a:ea typeface="넥슨 풋볼고딕 B"/>
              </a:rPr>
              <a:t>Rasberry</a:t>
            </a:r>
            <a:r>
              <a:rPr lang="en-US" altLang="ko-KR" sz="2500" b="1" dirty="0">
                <a:latin typeface="넥슨 풋볼고딕 B"/>
                <a:ea typeface="넥슨 풋볼고딕 B"/>
              </a:rPr>
              <a:t> pi</a:t>
            </a:r>
          </a:p>
          <a:p>
            <a:pPr lvl="0">
              <a:defRPr lang="ko-KR" altLang="en-US"/>
            </a:pPr>
            <a:r>
              <a:rPr lang="en-US" altLang="ko-KR" sz="2000" b="1" dirty="0">
                <a:latin typeface="넥슨 풋볼고딕 B"/>
                <a:ea typeface="넥슨 풋볼고딕 B"/>
              </a:rPr>
              <a:t>http://www.rasplay.org/</a:t>
            </a:r>
          </a:p>
          <a:p>
            <a:pPr lvl="0">
              <a:defRPr lang="ko-KR" altLang="en-US"/>
            </a:pPr>
            <a:endParaRPr lang="ko-KR" altLang="en-US" sz="2500" b="1" dirty="0">
              <a:latin typeface="넥슨 풋볼고딕 B"/>
              <a:ea typeface="넥슨 풋볼고딕 B"/>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0" y="-270941"/>
            <a:ext cx="12210288" cy="7128941"/>
            <a:chOff x="0" y="-270941"/>
            <a:chExt cx="12210288" cy="7128941"/>
          </a:xfrm>
        </p:grpSpPr>
        <p:grpSp>
          <p:nvGrpSpPr>
            <p:cNvPr id="13" name="그룹 12"/>
            <p:cNvGrpSpPr/>
            <p:nvPr/>
          </p:nvGrpSpPr>
          <p:grpSpPr>
            <a:xfrm>
              <a:off x="0" y="-270941"/>
              <a:ext cx="3908598" cy="7128941"/>
              <a:chOff x="0" y="-284004"/>
              <a:chExt cx="3908598" cy="7128941"/>
            </a:xfrm>
          </p:grpSpPr>
          <p:pic>
            <p:nvPicPr>
              <p:cNvPr id="10" name="그림 9"/>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1"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7" name="직선 연결선 16"/>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23" name="직선 연결선 22"/>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pic>
        <p:nvPicPr>
          <p:cNvPr id="26" name="그림 25"/>
          <p:cNvPicPr>
            <a:picLocks noChangeAspect="1"/>
          </p:cNvPicPr>
          <p:nvPr/>
        </p:nvPicPr>
        <p:blipFill rotWithShape="1">
          <a:blip r:embed="rId4"/>
          <a:stretch>
            <a:fillRect/>
          </a:stretch>
        </p:blipFill>
        <p:spPr>
          <a:xfrm rot="21369948">
            <a:off x="2841300" y="1679130"/>
            <a:ext cx="4147198" cy="720953"/>
          </a:xfrm>
          <a:prstGeom prst="rect">
            <a:avLst/>
          </a:prstGeom>
          <a:effectLst>
            <a:outerShdw blurRad="50800" dist="38100" dir="2700000" algn="tl" rotWithShape="0">
              <a:prstClr val="black">
                <a:alpha val="40000"/>
              </a:prstClr>
            </a:outerShdw>
          </a:effectLst>
        </p:spPr>
      </p:pic>
      <p:pic>
        <p:nvPicPr>
          <p:cNvPr id="27" name="그림 26"/>
          <p:cNvPicPr>
            <a:picLocks noChangeAspect="1"/>
          </p:cNvPicPr>
          <p:nvPr/>
        </p:nvPicPr>
        <p:blipFill rotWithShape="1">
          <a:blip r:embed="rId5"/>
          <a:stretch>
            <a:fillRect/>
          </a:stretch>
        </p:blipFill>
        <p:spPr>
          <a:xfrm>
            <a:off x="7083966" y="2267654"/>
            <a:ext cx="4188395" cy="1462505"/>
          </a:xfrm>
          <a:prstGeom prst="rect">
            <a:avLst/>
          </a:prstGeom>
          <a:effectLst>
            <a:outerShdw blurRad="50800" dist="38100" dir="2700000" algn="tl" rotWithShape="0">
              <a:prstClr val="black">
                <a:alpha val="40000"/>
              </a:prstClr>
            </a:outerShdw>
          </a:effectLst>
        </p:spPr>
      </p:pic>
      <p:pic>
        <p:nvPicPr>
          <p:cNvPr id="28" name="그림 27"/>
          <p:cNvPicPr>
            <a:picLocks noChangeAspect="1"/>
          </p:cNvPicPr>
          <p:nvPr/>
        </p:nvPicPr>
        <p:blipFill rotWithShape="1">
          <a:blip r:embed="rId6"/>
          <a:stretch>
            <a:fillRect/>
          </a:stretch>
        </p:blipFill>
        <p:spPr>
          <a:xfrm rot="350419">
            <a:off x="3335883" y="4490286"/>
            <a:ext cx="4147198" cy="720953"/>
          </a:xfrm>
          <a:prstGeom prst="rect">
            <a:avLst/>
          </a:prstGeom>
          <a:effectLst>
            <a:outerShdw blurRad="50800" dist="38100" dir="2700000" algn="tl" rotWithShape="0">
              <a:prstClr val="black">
                <a:alpha val="40000"/>
              </a:prstClr>
            </a:outerShdw>
          </a:effectLst>
        </p:spPr>
      </p:pic>
      <p:pic>
        <p:nvPicPr>
          <p:cNvPr id="29" name="그림 28"/>
          <p:cNvPicPr>
            <a:picLocks noChangeAspect="1"/>
          </p:cNvPicPr>
          <p:nvPr/>
        </p:nvPicPr>
        <p:blipFill rotWithShape="1">
          <a:blip r:embed="rId7"/>
          <a:stretch>
            <a:fillRect/>
          </a:stretch>
        </p:blipFill>
        <p:spPr>
          <a:xfrm rot="402835">
            <a:off x="7308145" y="1102991"/>
            <a:ext cx="4147198" cy="782749"/>
          </a:xfrm>
          <a:prstGeom prst="rect">
            <a:avLst/>
          </a:prstGeom>
          <a:effectLst>
            <a:outerShdw blurRad="50800" dist="38100" dir="2700000" algn="tl" rotWithShape="0">
              <a:prstClr val="black">
                <a:alpha val="40000"/>
              </a:prstClr>
            </a:outerShdw>
          </a:effectLst>
        </p:spPr>
      </p:pic>
      <p:pic>
        <p:nvPicPr>
          <p:cNvPr id="30" name="그림 29"/>
          <p:cNvPicPr>
            <a:picLocks noChangeAspect="1"/>
          </p:cNvPicPr>
          <p:nvPr/>
        </p:nvPicPr>
        <p:blipFill rotWithShape="1">
          <a:blip r:embed="rId8"/>
          <a:stretch>
            <a:fillRect/>
          </a:stretch>
        </p:blipFill>
        <p:spPr>
          <a:xfrm>
            <a:off x="4139806" y="5550430"/>
            <a:ext cx="4147198" cy="810214"/>
          </a:xfrm>
          <a:prstGeom prst="rect">
            <a:avLst/>
          </a:prstGeom>
          <a:effectLst>
            <a:outerShdw blurRad="50800" dist="38100" dir="2700000" algn="tl" rotWithShape="0">
              <a:prstClr val="black">
                <a:alpha val="40000"/>
              </a:prstClr>
            </a:outerShdw>
          </a:effectLst>
        </p:spPr>
      </p:pic>
      <p:pic>
        <p:nvPicPr>
          <p:cNvPr id="31" name="그림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45022">
            <a:off x="3094420" y="2699682"/>
            <a:ext cx="3400549" cy="1460436"/>
          </a:xfrm>
          <a:prstGeom prst="rect">
            <a:avLst/>
          </a:prstGeom>
          <a:effectLst>
            <a:outerShdw blurRad="50800" dist="38100" dir="2700000" algn="tl" rotWithShape="0">
              <a:prstClr val="black">
                <a:alpha val="40000"/>
              </a:prstClr>
            </a:outerShdw>
          </a:effectLst>
        </p:spPr>
      </p:pic>
      <p:pic>
        <p:nvPicPr>
          <p:cNvPr id="32" name="그림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38457">
            <a:off x="8074490" y="3866673"/>
            <a:ext cx="3329243" cy="1837742"/>
          </a:xfrm>
          <a:prstGeom prst="rect">
            <a:avLst/>
          </a:prstGeom>
          <a:effectLst>
            <a:outerShdw blurRad="50800" dist="38100" dir="2700000" algn="tl" rotWithShape="0">
              <a:prstClr val="black">
                <a:alpha val="40000"/>
              </a:prstClr>
            </a:outerShdw>
          </a:effectLst>
        </p:spPr>
      </p:pic>
      <p:sp>
        <p:nvSpPr>
          <p:cNvPr id="33" name="TextBox 32"/>
          <p:cNvSpPr txBox="1"/>
          <p:nvPr/>
        </p:nvSpPr>
        <p:spPr>
          <a:xfrm>
            <a:off x="1986394" y="887109"/>
            <a:ext cx="4306824" cy="400110"/>
          </a:xfrm>
          <a:prstGeom prst="rect">
            <a:avLst/>
          </a:prstGeom>
          <a:noFill/>
        </p:spPr>
        <p:txBody>
          <a:bodyPr wrap="square" rtlCol="0">
            <a:spAutoFit/>
          </a:bodyPr>
          <a:lstStyle/>
          <a:p>
            <a:r>
              <a:rPr lang="en-US" altLang="ko-KR" sz="2000" b="1" dirty="0" err="1" smtClean="0">
                <a:latin typeface="넥슨 풋볼고딕 B" panose="020B0803000000000000" pitchFamily="34" charset="-127"/>
                <a:ea typeface="넥슨 풋볼고딕 B" panose="020B0803000000000000" pitchFamily="34" charset="-127"/>
              </a:rPr>
              <a:t>IoT</a:t>
            </a:r>
            <a:r>
              <a:rPr lang="en-US" altLang="ko-KR" sz="2000" b="1" dirty="0" smtClean="0">
                <a:latin typeface="넥슨 풋볼고딕 B" panose="020B0803000000000000" pitchFamily="34" charset="-127"/>
                <a:ea typeface="넥슨 풋볼고딕 B" panose="020B0803000000000000" pitchFamily="34" charset="-127"/>
              </a:rPr>
              <a:t> </a:t>
            </a:r>
            <a:r>
              <a:rPr lang="ko-KR" altLang="en-US" sz="2000" b="1" dirty="0" smtClean="0">
                <a:latin typeface="넥슨 풋볼고딕 B" panose="020B0803000000000000" pitchFamily="34" charset="-127"/>
                <a:ea typeface="넥슨 풋볼고딕 B" panose="020B0803000000000000" pitchFamily="34" charset="-127"/>
              </a:rPr>
              <a:t>시장 현황</a:t>
            </a:r>
            <a:endParaRPr lang="ko-KR" altLang="en-US" sz="2000" b="1" dirty="0">
              <a:latin typeface="넥슨 풋볼고딕 B" panose="020B0803000000000000" pitchFamily="34" charset="-127"/>
              <a:ea typeface="넥슨 풋볼고딕 B" panose="020B0803000000000000" pitchFamily="34" charset="-127"/>
            </a:endParaRPr>
          </a:p>
        </p:txBody>
      </p:sp>
    </p:spTree>
    <p:extLst>
      <p:ext uri="{BB962C8B-B14F-4D97-AF65-F5344CB8AC3E}">
        <p14:creationId xmlns:p14="http://schemas.microsoft.com/office/powerpoint/2010/main" val="743114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3908598" cy="7128941"/>
              <a:chOff x="0" y="-284004"/>
              <a:chExt cx="3908598" cy="7128941"/>
            </a:xfrm>
          </p:grpSpPr>
          <p:pic>
            <p:nvPicPr>
              <p:cNvPr id="7" name="그림 6"/>
              <p:cNvPicPr>
                <a:picLocks noChangeAspect="1"/>
              </p:cNvPicPr>
              <p:nvPr/>
            </p:nvPicPr>
            <p:blipFill rotWithShape="1">
              <a:blip r:embed="rId2"/>
              <a:srcRect l="66640" r="9140" b="5050"/>
              <a:stretch>
                <a:fillRect/>
              </a:stretch>
            </p:blipFill>
            <p:spPr>
              <a:xfrm>
                <a:off x="0" y="0"/>
                <a:ext cx="2952206" cy="6844937"/>
              </a:xfrm>
              <a:prstGeom prst="rect">
                <a:avLst/>
              </a:prstGeom>
            </p:spPr>
          </p:pic>
          <p:sp>
            <p:nvSpPr>
              <p:cNvPr id="8"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cxnSp>
          <p:nvCxnSpPr>
            <p:cNvPr id="4" name="직선 연결선 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887284" y="94193"/>
              <a:ext cx="4793207" cy="637327"/>
            </a:xfrm>
            <a:prstGeom prst="rect">
              <a:avLst/>
            </a:prstGeom>
            <a:noFill/>
          </p:spPr>
          <p:txBody>
            <a:bodyPr wrap="square">
              <a:spAutoFit/>
            </a:bodyPr>
            <a:lstStyle/>
            <a:p>
              <a:pPr lvl="0">
                <a:defRPr lang="ko-KR" altLang="en-US"/>
              </a:pPr>
              <a:r>
                <a:rPr lang="ko-KR" altLang="en-US" sz="3600" b="1">
                  <a:latin typeface="넥슨 풋볼고딕 B"/>
                  <a:ea typeface="넥슨 풋볼고딕 B"/>
                </a:rPr>
                <a:t> </a:t>
              </a:r>
              <a:r>
                <a:rPr lang="en-US" altLang="ko-KR" sz="3600" b="1">
                  <a:latin typeface="넥슨 풋볼고딕 B"/>
                  <a:ea typeface="넥슨 풋볼고딕 B"/>
                </a:rPr>
                <a:t>GITHUB</a:t>
              </a:r>
            </a:p>
          </p:txBody>
        </p:sp>
        <p:cxnSp>
          <p:nvCxnSpPr>
            <p:cNvPr id="6" name="직선 연결선 5"/>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10" name="TextBox 4"/>
          <p:cNvSpPr txBox="1"/>
          <p:nvPr/>
        </p:nvSpPr>
        <p:spPr>
          <a:xfrm>
            <a:off x="1887284" y="94193"/>
            <a:ext cx="4793207" cy="637327"/>
          </a:xfrm>
          <a:prstGeom prst="rect">
            <a:avLst/>
          </a:prstGeom>
          <a:noFill/>
        </p:spPr>
        <p:txBody>
          <a:bodyPr wrap="square">
            <a:spAutoFit/>
          </a:bodyPr>
          <a:lstStyle/>
          <a:p>
            <a:pPr lvl="0">
              <a:defRPr lang="ko-KR" altLang="en-US"/>
            </a:pPr>
            <a:endParaRPr lang="ko-KR" altLang="en-US" sz="3600" b="1">
              <a:latin typeface="넥슨 풋볼고딕 B"/>
              <a:ea typeface="넥슨 풋볼고딕 B"/>
            </a:endParaRPr>
          </a:p>
        </p:txBody>
      </p:sp>
      <p:sp>
        <p:nvSpPr>
          <p:cNvPr id="13" name="TextBox 4"/>
          <p:cNvSpPr txBox="1"/>
          <p:nvPr/>
        </p:nvSpPr>
        <p:spPr>
          <a:xfrm>
            <a:off x="3325811" y="1053906"/>
            <a:ext cx="8587335" cy="852364"/>
          </a:xfrm>
          <a:prstGeom prst="rect">
            <a:avLst/>
          </a:prstGeom>
          <a:noFill/>
        </p:spPr>
        <p:txBody>
          <a:bodyPr wrap="square">
            <a:spAutoFit/>
          </a:bodyPr>
          <a:lstStyle/>
          <a:p>
            <a:pPr lvl="0">
              <a:defRPr lang="ko-KR" altLang="en-US"/>
            </a:pPr>
            <a:r>
              <a:rPr lang="en-US" altLang="ko-KR" sz="2500" b="1">
                <a:latin typeface="넥슨 풋볼고딕 B"/>
                <a:ea typeface="넥슨 풋볼고딕 B"/>
              </a:rPr>
              <a:t>https://github.com/2YoungHoon/ProTalk/issues/1</a:t>
            </a:r>
          </a:p>
          <a:p>
            <a:pPr lvl="0">
              <a:defRPr lang="ko-KR" altLang="en-US"/>
            </a:pPr>
            <a:endParaRPr lang="en-US" altLang="ko-KR" sz="2500" b="1">
              <a:latin typeface="넥슨 풋볼고딕 B"/>
              <a:ea typeface="넥슨 풋볼고딕 B"/>
            </a:endParaRPr>
          </a:p>
        </p:txBody>
      </p:sp>
      <p:pic>
        <p:nvPicPr>
          <p:cNvPr id="14" name="그림 13"/>
          <p:cNvPicPr>
            <a:picLocks noChangeAspect="1"/>
          </p:cNvPicPr>
          <p:nvPr/>
        </p:nvPicPr>
        <p:blipFill rotWithShape="1">
          <a:blip r:embed="rId3"/>
          <a:stretch>
            <a:fillRect/>
          </a:stretch>
        </p:blipFill>
        <p:spPr>
          <a:xfrm>
            <a:off x="3212366" y="1723568"/>
            <a:ext cx="7354766" cy="4591723"/>
          </a:xfrm>
          <a:prstGeom prst="rect">
            <a:avLst/>
          </a:prstGeom>
        </p:spPr>
      </p:pic>
      <p:sp>
        <p:nvSpPr>
          <p:cNvPr id="15" name="TextBox 14"/>
          <p:cNvSpPr txBox="1"/>
          <p:nvPr/>
        </p:nvSpPr>
        <p:spPr>
          <a:xfrm>
            <a:off x="4295775" y="3110865"/>
            <a:ext cx="3600450" cy="363855"/>
          </a:xfrm>
          <a:prstGeom prst="rect">
            <a:avLst/>
          </a:prstGeom>
        </p:spPr>
        <p:txBody>
          <a:bodyPr wrap="square">
            <a:spAutoFit/>
          </a:bodyPr>
          <a:lstStyle/>
          <a:p>
            <a:pPr>
              <a:defRPr lang="ko-KR" altLang="en-US"/>
            </a:pPr>
            <a:endParaRPr lang="ko-KR" alt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209386"/>
          </a:xfrm>
          <a:prstGeom prst="rect">
            <a:avLst/>
          </a:prstGeom>
        </p:spPr>
      </p:pic>
      <p:sp>
        <p:nvSpPr>
          <p:cNvPr id="2" name="직사각형 1"/>
          <p:cNvSpPr/>
          <p:nvPr/>
        </p:nvSpPr>
        <p:spPr>
          <a:xfrm>
            <a:off x="0" y="0"/>
            <a:ext cx="12192000"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0" dirty="0" smtClean="0">
                <a:solidFill>
                  <a:schemeClr val="tx1"/>
                </a:solidFill>
                <a:latin typeface="넥슨 풋볼고딕 L" panose="020B0303000000000000" pitchFamily="34" charset="-127"/>
                <a:ea typeface="넥슨 풋볼고딕 L" panose="020B0303000000000000" pitchFamily="34" charset="-127"/>
              </a:rPr>
              <a:t>감사합니다</a:t>
            </a:r>
            <a:endParaRPr lang="ko-KR" altLang="en-US" sz="8000" dirty="0">
              <a:solidFill>
                <a:schemeClr val="tx1"/>
              </a:solidFill>
              <a:latin typeface="넥슨 풋볼고딕 L" panose="020B0303000000000000" pitchFamily="34" charset="-127"/>
              <a:ea typeface="넥슨 풋볼고딕 L" panose="020B0303000000000000" pitchFamily="34" charset="-127"/>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3908598" cy="7128941"/>
              <a:chOff x="0" y="-284004"/>
              <a:chExt cx="3908598" cy="7128941"/>
            </a:xfrm>
          </p:grpSpPr>
          <p:pic>
            <p:nvPicPr>
              <p:cNvPr id="8" name="그림 7"/>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9"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7" name="직선 연결선 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806" y="1209659"/>
            <a:ext cx="6575386" cy="3185244"/>
          </a:xfrm>
          <a:prstGeom prst="rect">
            <a:avLst/>
          </a:prstGeom>
        </p:spPr>
      </p:pic>
      <p:sp>
        <p:nvSpPr>
          <p:cNvPr id="12" name="내용 개체 틀 2"/>
          <p:cNvSpPr txBox="1">
            <a:spLocks/>
          </p:cNvSpPr>
          <p:nvPr/>
        </p:nvSpPr>
        <p:spPr>
          <a:xfrm>
            <a:off x="3432212" y="4790745"/>
            <a:ext cx="8409220" cy="13615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Tx/>
              <a:buBlip>
                <a:blip r:embed="rId5"/>
              </a:buBlip>
              <a:defRPr sz="2800" kern="1200">
                <a:solidFill>
                  <a:schemeClr val="bg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bg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bg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bg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bg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b="1" dirty="0" smtClean="0">
                <a:solidFill>
                  <a:schemeClr val="tx1"/>
                </a:solidFill>
                <a:latin typeface="넥슨 풋볼고딕 L" panose="020B0303000000000000" pitchFamily="34" charset="-127"/>
                <a:ea typeface="넥슨 풋볼고딕 L" panose="020B0303000000000000" pitchFamily="34" charset="-127"/>
              </a:rPr>
              <a:t>2020</a:t>
            </a:r>
            <a:r>
              <a:rPr lang="ko-KR" altLang="en-US" b="1" dirty="0" smtClean="0">
                <a:solidFill>
                  <a:schemeClr val="tx1"/>
                </a:solidFill>
                <a:latin typeface="넥슨 풋볼고딕 L" panose="020B0303000000000000" pitchFamily="34" charset="-127"/>
                <a:ea typeface="넥슨 풋볼고딕 L" panose="020B0303000000000000" pitchFamily="34" charset="-127"/>
              </a:rPr>
              <a:t>년까지</a:t>
            </a:r>
            <a:r>
              <a:rPr lang="en-US" altLang="ko-KR" b="1" dirty="0" smtClean="0">
                <a:solidFill>
                  <a:schemeClr val="tx1"/>
                </a:solidFill>
                <a:latin typeface="넥슨 풋볼고딕 L" panose="020B0303000000000000" pitchFamily="34" charset="-127"/>
                <a:ea typeface="넥슨 풋볼고딕 L" panose="020B0303000000000000" pitchFamily="34" charset="-127"/>
              </a:rPr>
              <a:t> IOT </a:t>
            </a:r>
            <a:r>
              <a:rPr lang="ko-KR" altLang="en-US" b="1" dirty="0" smtClean="0">
                <a:solidFill>
                  <a:schemeClr val="tx1"/>
                </a:solidFill>
                <a:latin typeface="넥슨 풋볼고딕 L" panose="020B0303000000000000" pitchFamily="34" charset="-127"/>
                <a:ea typeface="넥슨 풋볼고딕 L" panose="020B0303000000000000" pitchFamily="34" charset="-127"/>
              </a:rPr>
              <a:t>기술을 사용하는 사물의 개수 </a:t>
            </a:r>
            <a:r>
              <a:rPr lang="en-US" altLang="ko-KR" b="1" dirty="0" smtClean="0">
                <a:solidFill>
                  <a:schemeClr val="tx1"/>
                </a:solidFill>
                <a:latin typeface="넥슨 풋볼고딕 L" panose="020B0303000000000000" pitchFamily="34" charset="-127"/>
                <a:ea typeface="넥슨 풋볼고딕 L" panose="020B0303000000000000" pitchFamily="34" charset="-127"/>
              </a:rPr>
              <a:t>260</a:t>
            </a:r>
            <a:r>
              <a:rPr lang="ko-KR" altLang="en-US" b="1" dirty="0" err="1" smtClean="0">
                <a:solidFill>
                  <a:schemeClr val="tx1"/>
                </a:solidFill>
                <a:latin typeface="넥슨 풋볼고딕 L" panose="020B0303000000000000" pitchFamily="34" charset="-127"/>
                <a:ea typeface="넥슨 풋볼고딕 L" panose="020B0303000000000000" pitchFamily="34" charset="-127"/>
              </a:rPr>
              <a:t>억개</a:t>
            </a:r>
            <a:endParaRPr lang="en-US" altLang="ko-KR" b="1" dirty="0" smtClean="0">
              <a:solidFill>
                <a:schemeClr val="tx1"/>
              </a:solidFill>
              <a:latin typeface="넥슨 풋볼고딕 L" panose="020B0303000000000000" pitchFamily="34" charset="-127"/>
              <a:ea typeface="넥슨 풋볼고딕 L" panose="020B0303000000000000" pitchFamily="34" charset="-127"/>
            </a:endParaRPr>
          </a:p>
          <a:p>
            <a:pPr lvl="1"/>
            <a:r>
              <a:rPr lang="en-US" altLang="ko-KR" b="1" dirty="0" smtClean="0">
                <a:solidFill>
                  <a:schemeClr val="tx1"/>
                </a:solidFill>
                <a:latin typeface="넥슨 풋볼고딕 L" panose="020B0303000000000000" pitchFamily="34" charset="-127"/>
                <a:ea typeface="넥슨 풋볼고딕 L" panose="020B0303000000000000" pitchFamily="34" charset="-127"/>
              </a:rPr>
              <a:t>1</a:t>
            </a:r>
            <a:r>
              <a:rPr lang="ko-KR" altLang="en-US" b="1" dirty="0" smtClean="0">
                <a:solidFill>
                  <a:schemeClr val="tx1"/>
                </a:solidFill>
                <a:latin typeface="넥슨 풋볼고딕 L" panose="020B0303000000000000" pitchFamily="34" charset="-127"/>
                <a:ea typeface="넥슨 풋볼고딕 L" panose="020B0303000000000000" pitchFamily="34" charset="-127"/>
              </a:rPr>
              <a:t>조 </a:t>
            </a:r>
            <a:r>
              <a:rPr lang="en-US" altLang="ko-KR" b="1" dirty="0" smtClean="0">
                <a:solidFill>
                  <a:schemeClr val="tx1"/>
                </a:solidFill>
                <a:latin typeface="넥슨 풋볼고딕 L" panose="020B0303000000000000" pitchFamily="34" charset="-127"/>
                <a:ea typeface="넥슨 풋볼고딕 L" panose="020B0303000000000000" pitchFamily="34" charset="-127"/>
              </a:rPr>
              <a:t>9000</a:t>
            </a:r>
            <a:r>
              <a:rPr lang="ko-KR" altLang="en-US" b="1" dirty="0" smtClean="0">
                <a:solidFill>
                  <a:schemeClr val="tx1"/>
                </a:solidFill>
                <a:latin typeface="넥슨 풋볼고딕 L" panose="020B0303000000000000" pitchFamily="34" charset="-127"/>
                <a:ea typeface="넥슨 풋볼고딕 L" panose="020B0303000000000000" pitchFamily="34" charset="-127"/>
              </a:rPr>
              <a:t>억 불 상당의 부가가치 창출</a:t>
            </a:r>
            <a:endParaRPr lang="en-US" altLang="ko-KR" b="1" dirty="0" smtClean="0">
              <a:solidFill>
                <a:schemeClr val="tx1"/>
              </a:solidFill>
              <a:latin typeface="넥슨 풋볼고딕 L" panose="020B0303000000000000" pitchFamily="34" charset="-127"/>
              <a:ea typeface="넥슨 풋볼고딕 L" panose="020B0303000000000000" pitchFamily="34" charset="-127"/>
            </a:endParaRPr>
          </a:p>
          <a:p>
            <a:pPr lvl="1"/>
            <a:r>
              <a:rPr lang="ko-KR" altLang="en-US" b="1" dirty="0" smtClean="0">
                <a:solidFill>
                  <a:schemeClr val="tx1"/>
                </a:solidFill>
                <a:latin typeface="넥슨 풋볼고딕 L" panose="020B0303000000000000" pitchFamily="34" charset="-127"/>
                <a:ea typeface="넥슨 풋볼고딕 L" panose="020B0303000000000000" pitchFamily="34" charset="-127"/>
              </a:rPr>
              <a:t>하지만</a:t>
            </a:r>
            <a:r>
              <a:rPr lang="en-US" altLang="ko-KR" b="1" dirty="0" smtClean="0">
                <a:solidFill>
                  <a:schemeClr val="tx1"/>
                </a:solidFill>
                <a:latin typeface="넥슨 풋볼고딕 L" panose="020B0303000000000000" pitchFamily="34" charset="-127"/>
                <a:ea typeface="넥슨 풋볼고딕 L" panose="020B0303000000000000" pitchFamily="34" charset="-127"/>
              </a:rPr>
              <a:t>…</a:t>
            </a:r>
            <a:r>
              <a:rPr lang="ko-KR" altLang="en-US" b="1" dirty="0" smtClean="0">
                <a:solidFill>
                  <a:schemeClr val="tx1"/>
                </a:solidFill>
                <a:latin typeface="넥슨 풋볼고딕 L" panose="020B0303000000000000" pitchFamily="34" charset="-127"/>
                <a:ea typeface="넥슨 풋볼고딕 L" panose="020B0303000000000000" pitchFamily="34" charset="-127"/>
              </a:rPr>
              <a:t> </a:t>
            </a:r>
            <a:endParaRPr lang="en-US" altLang="ko-KR" b="1" dirty="0">
              <a:solidFill>
                <a:schemeClr val="tx1"/>
              </a:solidFill>
              <a:latin typeface="넥슨 풋볼고딕 L" panose="020B0303000000000000" pitchFamily="34" charset="-127"/>
              <a:ea typeface="넥슨 풋볼고딕 L" panose="020B0303000000000000" pitchFamily="34" charset="-127"/>
            </a:endParaRPr>
          </a:p>
        </p:txBody>
      </p:sp>
      <p:sp>
        <p:nvSpPr>
          <p:cNvPr id="13" name="TextBox 12"/>
          <p:cNvSpPr txBox="1"/>
          <p:nvPr/>
        </p:nvSpPr>
        <p:spPr>
          <a:xfrm>
            <a:off x="1986394" y="887109"/>
            <a:ext cx="4306824" cy="400110"/>
          </a:xfrm>
          <a:prstGeom prst="rect">
            <a:avLst/>
          </a:prstGeom>
          <a:noFill/>
        </p:spPr>
        <p:txBody>
          <a:bodyPr wrap="square" rtlCol="0">
            <a:spAutoFit/>
          </a:bodyPr>
          <a:lstStyle/>
          <a:p>
            <a:r>
              <a:rPr lang="ko-KR" altLang="en-US" sz="2000" b="1" dirty="0" smtClean="0">
                <a:latin typeface="넥슨 풋볼고딕 B" panose="020B0803000000000000" pitchFamily="34" charset="-127"/>
                <a:ea typeface="넥슨 풋볼고딕 B" panose="020B0803000000000000" pitchFamily="34" charset="-127"/>
              </a:rPr>
              <a:t>사물 인터넷</a:t>
            </a:r>
            <a:endParaRPr lang="ko-KR" altLang="en-US" sz="2000" b="1" dirty="0">
              <a:latin typeface="넥슨 풋볼고딕 B" panose="020B0803000000000000" pitchFamily="34" charset="-127"/>
              <a:ea typeface="넥슨 풋볼고딕 B" panose="020B0803000000000000" pitchFamily="34" charset="-127"/>
            </a:endParaRPr>
          </a:p>
        </p:txBody>
      </p:sp>
    </p:spTree>
    <p:extLst>
      <p:ext uri="{BB962C8B-B14F-4D97-AF65-F5344CB8AC3E}">
        <p14:creationId xmlns:p14="http://schemas.microsoft.com/office/powerpoint/2010/main" val="803402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3908598" cy="7128941"/>
              <a:chOff x="0" y="-284004"/>
              <a:chExt cx="3908598" cy="7128941"/>
            </a:xfrm>
          </p:grpSpPr>
          <p:pic>
            <p:nvPicPr>
              <p:cNvPr id="8" name="그림 7"/>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9"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7" name="직선 연결선 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986394" y="887109"/>
            <a:ext cx="4306824" cy="400110"/>
          </a:xfrm>
          <a:prstGeom prst="rect">
            <a:avLst/>
          </a:prstGeom>
          <a:noFill/>
        </p:spPr>
        <p:txBody>
          <a:bodyPr wrap="square" rtlCol="0">
            <a:spAutoFit/>
          </a:bodyPr>
          <a:lstStyle/>
          <a:p>
            <a:r>
              <a:rPr lang="ko-KR" altLang="en-US" sz="2000" b="1" dirty="0" smtClean="0">
                <a:latin typeface="넥슨 풋볼고딕 B" panose="020B0803000000000000" pitchFamily="34" charset="-127"/>
                <a:ea typeface="넥슨 풋볼고딕 B" panose="020B0803000000000000" pitchFamily="34" charset="-127"/>
              </a:rPr>
              <a:t>사물 인터넷 문제점</a:t>
            </a:r>
            <a:endParaRPr lang="ko-KR" altLang="en-US" sz="2000" b="1" dirty="0">
              <a:latin typeface="넥슨 풋볼고딕 B" panose="020B0803000000000000" pitchFamily="34" charset="-127"/>
              <a:ea typeface="넥슨 풋볼고딕 B" panose="020B0803000000000000" pitchFamily="34" charset="-127"/>
            </a:endParaRPr>
          </a:p>
        </p:txBody>
      </p:sp>
      <p:grpSp>
        <p:nvGrpSpPr>
          <p:cNvPr id="12" name="그룹 11"/>
          <p:cNvGrpSpPr/>
          <p:nvPr/>
        </p:nvGrpSpPr>
        <p:grpSpPr>
          <a:xfrm>
            <a:off x="3159673" y="1287219"/>
            <a:ext cx="9278497" cy="3228220"/>
            <a:chOff x="626692" y="2002419"/>
            <a:chExt cx="8086254" cy="2813409"/>
          </a:xfrm>
        </p:grpSpPr>
        <p:grpSp>
          <p:nvGrpSpPr>
            <p:cNvPr id="13" name="그룹 12"/>
            <p:cNvGrpSpPr/>
            <p:nvPr/>
          </p:nvGrpSpPr>
          <p:grpSpPr>
            <a:xfrm>
              <a:off x="626692" y="2286476"/>
              <a:ext cx="7563734" cy="2529352"/>
              <a:chOff x="626692" y="2286476"/>
              <a:chExt cx="7563734" cy="2529352"/>
            </a:xfrm>
          </p:grpSpPr>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92" y="2286476"/>
                <a:ext cx="7563734" cy="2529352"/>
              </a:xfrm>
              <a:prstGeom prst="rect">
                <a:avLst/>
              </a:prstGeom>
            </p:spPr>
          </p:pic>
          <p:sp>
            <p:nvSpPr>
              <p:cNvPr id="16" name="타원 15"/>
              <p:cNvSpPr/>
              <p:nvPr/>
            </p:nvSpPr>
            <p:spPr>
              <a:xfrm>
                <a:off x="6325004" y="3852826"/>
                <a:ext cx="706055" cy="311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1869309" y="3833569"/>
                <a:ext cx="706055" cy="311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p:cNvCxnSpPr/>
              <p:nvPr/>
            </p:nvCxnSpPr>
            <p:spPr>
              <a:xfrm>
                <a:off x="1227091" y="4145566"/>
                <a:ext cx="636293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676172" y="2002419"/>
              <a:ext cx="4036774" cy="369332"/>
            </a:xfrm>
            <a:prstGeom prst="rect">
              <a:avLst/>
            </a:prstGeom>
            <a:noFill/>
          </p:spPr>
          <p:txBody>
            <a:bodyPr wrap="square" rtlCol="0">
              <a:spAutoFit/>
            </a:bodyPr>
            <a:lstStyle/>
            <a:p>
              <a:r>
                <a:rPr lang="ko-KR" altLang="en-US" dirty="0">
                  <a:solidFill>
                    <a:schemeClr val="bg1"/>
                  </a:solidFill>
                  <a:latin typeface="나눔바른고딕" panose="020B0603020101020101" pitchFamily="50" charset="-127"/>
                  <a:ea typeface="나눔바른고딕" panose="020B0603020101020101" pitchFamily="50" charset="-127"/>
                </a:rPr>
                <a:t>출처</a:t>
              </a:r>
              <a:r>
                <a:rPr lang="en-US" altLang="ko-KR" dirty="0">
                  <a:solidFill>
                    <a:schemeClr val="bg1"/>
                  </a:solidFill>
                  <a:latin typeface="나눔바른고딕" panose="020B0603020101020101" pitchFamily="50" charset="-127"/>
                  <a:ea typeface="나눔바른고딕" panose="020B0603020101020101" pitchFamily="50" charset="-127"/>
                </a:rPr>
                <a:t>: KISA</a:t>
              </a:r>
              <a:r>
                <a:rPr lang="ko-KR" altLang="en-US" dirty="0">
                  <a:solidFill>
                    <a:schemeClr val="bg1"/>
                  </a:solidFill>
                  <a:latin typeface="나눔바른고딕" panose="020B0603020101020101" pitchFamily="50" charset="-127"/>
                  <a:ea typeface="나눔바른고딕" panose="020B0603020101020101" pitchFamily="50" charset="-127"/>
                </a:rPr>
                <a:t> 전세계 </a:t>
              </a:r>
              <a:r>
                <a:rPr lang="en-US" altLang="ko-KR" dirty="0">
                  <a:solidFill>
                    <a:schemeClr val="bg1"/>
                  </a:solidFill>
                  <a:latin typeface="나눔바른고딕" panose="020B0603020101020101" pitchFamily="50" charset="-127"/>
                  <a:ea typeface="나눔바른고딕" panose="020B0603020101020101" pitchFamily="50" charset="-127"/>
                </a:rPr>
                <a:t>IPv4</a:t>
              </a:r>
              <a:r>
                <a:rPr lang="ko-KR" altLang="en-US" dirty="0">
                  <a:solidFill>
                    <a:schemeClr val="bg1"/>
                  </a:solidFill>
                  <a:latin typeface="나눔바른고딕" panose="020B0603020101020101" pitchFamily="50" charset="-127"/>
                  <a:ea typeface="나눔바른고딕" panose="020B0603020101020101" pitchFamily="50" charset="-127"/>
                </a:rPr>
                <a:t>주소 할당현황</a:t>
              </a:r>
              <a:r>
                <a:rPr lang="en-US" altLang="ko-KR" dirty="0">
                  <a:solidFill>
                    <a:schemeClr val="bg1"/>
                  </a:solidFill>
                  <a:latin typeface="나눔바른고딕" panose="020B0603020101020101" pitchFamily="50" charset="-127"/>
                  <a:ea typeface="나눔바른고딕" panose="020B0603020101020101" pitchFamily="50" charset="-127"/>
                </a:rPr>
                <a:t> </a:t>
              </a:r>
              <a:endParaRPr lang="ko-KR" altLang="en-US" dirty="0">
                <a:solidFill>
                  <a:schemeClr val="bg1"/>
                </a:solidFill>
                <a:latin typeface="나눔바른고딕" panose="020B0603020101020101" pitchFamily="50" charset="-127"/>
                <a:ea typeface="나눔바른고딕" panose="020B0603020101020101" pitchFamily="50" charset="-127"/>
              </a:endParaRPr>
            </a:p>
          </p:txBody>
        </p:sp>
      </p:grpSp>
      <p:sp>
        <p:nvSpPr>
          <p:cNvPr id="19" name="내용 개체 틀 2"/>
          <p:cNvSpPr txBox="1">
            <a:spLocks/>
          </p:cNvSpPr>
          <p:nvPr/>
        </p:nvSpPr>
        <p:spPr>
          <a:xfrm>
            <a:off x="3159673" y="4827060"/>
            <a:ext cx="8409220" cy="166140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Tx/>
              <a:buBlip>
                <a:blip r:embed="rId5"/>
              </a:buBlip>
              <a:defRPr sz="2800" kern="1200">
                <a:solidFill>
                  <a:schemeClr val="bg1"/>
                </a:solidFill>
                <a:latin typeface="나눔바른고딕" panose="020B0603020101020101" pitchFamily="50" charset="-127"/>
                <a:ea typeface="나눔바른고딕" panose="020B060302010102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bg1"/>
                </a:solidFill>
                <a:latin typeface="나눔바른고딕" panose="020B0603020101020101" pitchFamily="50" charset="-127"/>
                <a:ea typeface="나눔바른고딕" panose="020B060302010102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bg1"/>
                </a:solidFill>
                <a:latin typeface="나눔바른고딕" panose="020B0603020101020101" pitchFamily="50" charset="-127"/>
                <a:ea typeface="나눔바른고딕" panose="020B060302010102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bg1"/>
                </a:solidFill>
                <a:latin typeface="나눔바른고딕" panose="020B0603020101020101" pitchFamily="50" charset="-127"/>
                <a:ea typeface="나눔바른고딕" panose="020B060302010102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bg1"/>
                </a:solidFill>
                <a:latin typeface="나눔바른고딕" panose="020B0603020101020101" pitchFamily="50" charset="-127"/>
                <a:ea typeface="나눔바른고딕" panose="020B060302010102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dirty="0">
                <a:solidFill>
                  <a:schemeClr val="tx1"/>
                </a:solidFill>
                <a:latin typeface="넥슨 풋볼고딕 L" panose="020B0303000000000000" pitchFamily="34" charset="-127"/>
                <a:ea typeface="넥슨 풋볼고딕 L" panose="020B0303000000000000" pitchFamily="34" charset="-127"/>
              </a:rPr>
              <a:t>IPv4 </a:t>
            </a:r>
            <a:r>
              <a:rPr lang="ko-KR" altLang="en-US" dirty="0">
                <a:solidFill>
                  <a:schemeClr val="tx1"/>
                </a:solidFill>
                <a:latin typeface="넥슨 풋볼고딕 L" panose="020B0303000000000000" pitchFamily="34" charset="-127"/>
                <a:ea typeface="넥슨 풋볼고딕 L" panose="020B0303000000000000" pitchFamily="34" charset="-127"/>
              </a:rPr>
              <a:t>주소는 빠른 속도로 고갈</a:t>
            </a:r>
            <a:endParaRPr lang="en-US" altLang="ko-KR" dirty="0">
              <a:solidFill>
                <a:schemeClr val="tx1"/>
              </a:solidFill>
              <a:latin typeface="넥슨 풋볼고딕 L" panose="020B0303000000000000" pitchFamily="34" charset="-127"/>
              <a:ea typeface="넥슨 풋볼고딕 L" panose="020B0303000000000000" pitchFamily="34" charset="-127"/>
            </a:endParaRPr>
          </a:p>
          <a:p>
            <a:pPr lvl="1"/>
            <a:r>
              <a:rPr lang="ko-KR" altLang="en-US" dirty="0">
                <a:solidFill>
                  <a:schemeClr val="tx1"/>
                </a:solidFill>
                <a:latin typeface="넥슨 풋볼고딕 L" panose="020B0303000000000000" pitchFamily="34" charset="-127"/>
                <a:ea typeface="넥슨 풋볼고딕 L" panose="020B0303000000000000" pitchFamily="34" charset="-127"/>
              </a:rPr>
              <a:t>사물 인터넷에 연결되는 사물들은 자신을 구별할 수 있는 유일한 아이피를 가지고 인터넷으로 연결되어야 한다</a:t>
            </a:r>
          </a:p>
          <a:p>
            <a:pPr lvl="1"/>
            <a:endParaRPr lang="en-US" altLang="ko-KR" dirty="0">
              <a:solidFill>
                <a:schemeClr val="tx1"/>
              </a:solidFill>
              <a:latin typeface="넥슨 풋볼고딕 L" panose="020B0303000000000000" pitchFamily="34" charset="-127"/>
              <a:ea typeface="넥슨 풋볼고딕 L" panose="020B0303000000000000" pitchFamily="34" charset="-127"/>
            </a:endParaRPr>
          </a:p>
        </p:txBody>
      </p:sp>
    </p:spTree>
    <p:extLst>
      <p:ext uri="{BB962C8B-B14F-4D97-AF65-F5344CB8AC3E}">
        <p14:creationId xmlns:p14="http://schemas.microsoft.com/office/powerpoint/2010/main" val="3608941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0" y="-270941"/>
            <a:ext cx="12210288" cy="7128941"/>
            <a:chOff x="0" y="-270941"/>
            <a:chExt cx="12210288" cy="7128941"/>
          </a:xfrm>
        </p:grpSpPr>
        <p:grpSp>
          <p:nvGrpSpPr>
            <p:cNvPr id="6" name="그룹 5"/>
            <p:cNvGrpSpPr/>
            <p:nvPr/>
          </p:nvGrpSpPr>
          <p:grpSpPr>
            <a:xfrm>
              <a:off x="0" y="-270941"/>
              <a:ext cx="3908598" cy="7128941"/>
              <a:chOff x="0" y="-284004"/>
              <a:chExt cx="3908598" cy="7128941"/>
            </a:xfrm>
          </p:grpSpPr>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2"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 name="직선 연결선 6"/>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10" name="직선 연결선 9"/>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2535" y="1634999"/>
            <a:ext cx="4684892" cy="2810936"/>
          </a:xfrm>
          <a:prstGeom prst="rect">
            <a:avLst/>
          </a:prstGeom>
        </p:spPr>
      </p:pic>
      <p:sp>
        <p:nvSpPr>
          <p:cNvPr id="19" name="TextBox 18"/>
          <p:cNvSpPr txBox="1"/>
          <p:nvPr/>
        </p:nvSpPr>
        <p:spPr>
          <a:xfrm>
            <a:off x="1986394" y="887109"/>
            <a:ext cx="4306824" cy="400110"/>
          </a:xfrm>
          <a:prstGeom prst="rect">
            <a:avLst/>
          </a:prstGeom>
          <a:noFill/>
        </p:spPr>
        <p:txBody>
          <a:bodyPr wrap="square" rtlCol="0">
            <a:spAutoFit/>
          </a:bodyPr>
          <a:lstStyle/>
          <a:p>
            <a:r>
              <a:rPr lang="en-US" altLang="ko-KR" sz="2000" b="1" dirty="0" smtClean="0">
                <a:latin typeface="넥슨 풋볼고딕 B" panose="020B0803000000000000" pitchFamily="34" charset="-127"/>
                <a:ea typeface="넥슨 풋볼고딕 B" panose="020B0803000000000000" pitchFamily="34" charset="-127"/>
              </a:rPr>
              <a:t>IPv6</a:t>
            </a:r>
            <a:r>
              <a:rPr lang="ko-KR" altLang="en-US" sz="2000" b="1" dirty="0" smtClean="0">
                <a:latin typeface="넥슨 풋볼고딕 B" panose="020B0803000000000000" pitchFamily="34" charset="-127"/>
                <a:ea typeface="넥슨 풋볼고딕 B" panose="020B0803000000000000" pitchFamily="34" charset="-127"/>
              </a:rPr>
              <a:t>의 필요성</a:t>
            </a:r>
            <a:endParaRPr lang="ko-KR" altLang="en-US" sz="2000" b="1" dirty="0">
              <a:latin typeface="넥슨 풋볼고딕 B" panose="020B0803000000000000" pitchFamily="34" charset="-127"/>
              <a:ea typeface="넥슨 풋볼고딕 B" panose="020B0803000000000000" pitchFamily="34" charset="-127"/>
            </a:endParaRPr>
          </a:p>
        </p:txBody>
      </p:sp>
      <p:sp>
        <p:nvSpPr>
          <p:cNvPr id="20" name="내용 개체 틀 2"/>
          <p:cNvSpPr txBox="1">
            <a:spLocks/>
          </p:cNvSpPr>
          <p:nvPr/>
        </p:nvSpPr>
        <p:spPr>
          <a:xfrm>
            <a:off x="3394878" y="5155591"/>
            <a:ext cx="7886700" cy="165516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ko-KR" dirty="0" smtClean="0">
                <a:latin typeface="넥슨 풋볼고딕 L" panose="020B0303000000000000" pitchFamily="34" charset="-127"/>
                <a:ea typeface="넥슨 풋볼고딕 L" panose="020B0303000000000000" pitchFamily="34" charset="-127"/>
              </a:rPr>
              <a:t>IPv4 </a:t>
            </a:r>
            <a:r>
              <a:rPr lang="ko-KR" altLang="en-US" dirty="0" smtClean="0">
                <a:latin typeface="넥슨 풋볼고딕 L" panose="020B0303000000000000" pitchFamily="34" charset="-127"/>
                <a:ea typeface="넥슨 풋볼고딕 L" panose="020B0303000000000000" pitchFamily="34" charset="-127"/>
              </a:rPr>
              <a:t>프로토콜의 한계점으로 인해 지속적인 인터넷 발전에 문제가 예상됨</a:t>
            </a:r>
          </a:p>
          <a:p>
            <a:pPr lvl="1"/>
            <a:r>
              <a:rPr lang="ko-KR" altLang="en-US" dirty="0" smtClean="0">
                <a:latin typeface="넥슨 풋볼고딕 L" panose="020B0303000000000000" pitchFamily="34" charset="-127"/>
                <a:ea typeface="넥슨 풋볼고딕 L" panose="020B0303000000000000" pitchFamily="34" charset="-127"/>
              </a:rPr>
              <a:t>이에 대한 대안으로서 제정된 것이 차세대 프로토콜 </a:t>
            </a:r>
            <a:r>
              <a:rPr lang="en-US" altLang="ko-KR" dirty="0" smtClean="0">
                <a:latin typeface="넥슨 풋볼고딕 L" panose="020B0303000000000000" pitchFamily="34" charset="-127"/>
                <a:ea typeface="넥슨 풋볼고딕 L" panose="020B0303000000000000" pitchFamily="34" charset="-127"/>
              </a:rPr>
              <a:t>IPv6</a:t>
            </a:r>
          </a:p>
          <a:p>
            <a:pPr marL="457200" lvl="1" indent="0">
              <a:buFont typeface="Arial" panose="020B0604020202020204" pitchFamily="34" charset="0"/>
              <a:buNone/>
            </a:pPr>
            <a:endParaRPr lang="en-US" altLang="ko-KR" dirty="0">
              <a:latin typeface="넥슨 풋볼고딕 L" panose="020B0303000000000000" pitchFamily="34" charset="-127"/>
              <a:ea typeface="넥슨 풋볼고딕 L" panose="020B0303000000000000" pitchFamily="34" charset="-127"/>
            </a:endParaRPr>
          </a:p>
        </p:txBody>
      </p:sp>
      <p:sp>
        <p:nvSpPr>
          <p:cNvPr id="2" name="직사각형 1"/>
          <p:cNvSpPr/>
          <p:nvPr/>
        </p:nvSpPr>
        <p:spPr>
          <a:xfrm>
            <a:off x="3400895" y="1876708"/>
            <a:ext cx="4180352" cy="2215991"/>
          </a:xfrm>
          <a:prstGeom prst="rect">
            <a:avLst/>
          </a:prstGeom>
        </p:spPr>
        <p:txBody>
          <a:bodyPr wrap="square">
            <a:spAutoFit/>
          </a:bodyPr>
          <a:lstStyle/>
          <a:p>
            <a:r>
              <a:rPr lang="en-US" altLang="ko-KR" sz="13800" b="1" dirty="0">
                <a:latin typeface="넥슨 풋볼고딕 B" panose="020B0803000000000000" pitchFamily="34" charset="-127"/>
                <a:ea typeface="넥슨 풋볼고딕 B" panose="020B0803000000000000" pitchFamily="34" charset="-127"/>
              </a:rPr>
              <a:t>IPv6</a:t>
            </a:r>
            <a:endParaRPr lang="ko-KR" altLang="en-US" sz="13800" dirty="0"/>
          </a:p>
        </p:txBody>
      </p:sp>
    </p:spTree>
    <p:extLst>
      <p:ext uri="{BB962C8B-B14F-4D97-AF65-F5344CB8AC3E}">
        <p14:creationId xmlns:p14="http://schemas.microsoft.com/office/powerpoint/2010/main" val="671727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0" y="-270941"/>
            <a:ext cx="12210288" cy="7128941"/>
            <a:chOff x="0" y="-270941"/>
            <a:chExt cx="12210288" cy="7128941"/>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3908598" cy="7128941"/>
                <a:chOff x="0" y="-284004"/>
                <a:chExt cx="3908598" cy="7128941"/>
              </a:xfrm>
            </p:grpSpPr>
            <p:pic>
              <p:nvPicPr>
                <p:cNvPr id="8" name="그림 7"/>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9"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연결선 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연구 배경</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7" name="직선 연결선 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986394" y="887109"/>
              <a:ext cx="4306824" cy="400110"/>
            </a:xfrm>
            <a:prstGeom prst="rect">
              <a:avLst/>
            </a:prstGeom>
            <a:noFill/>
          </p:spPr>
          <p:txBody>
            <a:bodyPr wrap="square" rtlCol="0">
              <a:spAutoFit/>
            </a:bodyPr>
            <a:lstStyle/>
            <a:p>
              <a:r>
                <a:rPr lang="en-US" altLang="ko-KR" sz="2000" b="1" dirty="0" smtClean="0">
                  <a:latin typeface="넥슨 풋볼고딕 B" panose="020B0803000000000000" pitchFamily="34" charset="-127"/>
                  <a:ea typeface="넥슨 풋볼고딕 B" panose="020B0803000000000000" pitchFamily="34" charset="-127"/>
                </a:rPr>
                <a:t>IPv6</a:t>
              </a:r>
              <a:r>
                <a:rPr lang="ko-KR" altLang="en-US" sz="2000" b="1" dirty="0" smtClean="0">
                  <a:latin typeface="넥슨 풋볼고딕 B" panose="020B0803000000000000" pitchFamily="34" charset="-127"/>
                  <a:ea typeface="넥슨 풋볼고딕 B" panose="020B0803000000000000" pitchFamily="34" charset="-127"/>
                </a:rPr>
                <a:t>의 급증</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977" y="1143337"/>
            <a:ext cx="6930322" cy="4299448"/>
          </a:xfrm>
          <a:prstGeom prst="rect">
            <a:avLst/>
          </a:prstGeom>
        </p:spPr>
      </p:pic>
      <p:cxnSp>
        <p:nvCxnSpPr>
          <p:cNvPr id="13" name="직선 연결선 12"/>
          <p:cNvCxnSpPr/>
          <p:nvPr/>
        </p:nvCxnSpPr>
        <p:spPr>
          <a:xfrm flipH="1" flipV="1">
            <a:off x="6919274" y="1385740"/>
            <a:ext cx="9427" cy="3233394"/>
          </a:xfrm>
          <a:prstGeom prst="line">
            <a:avLst/>
          </a:prstGeom>
          <a:ln w="76200">
            <a:solidFill>
              <a:srgbClr val="000000"/>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919274" y="1385740"/>
            <a:ext cx="2548128" cy="1365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나눔고딕" panose="020D0604000000000000" pitchFamily="50" charset="-127"/>
                <a:ea typeface="나눔고딕" panose="020D0604000000000000" pitchFamily="50" charset="-127"/>
              </a:rPr>
              <a:t>2011</a:t>
            </a:r>
            <a:r>
              <a:rPr lang="ko-KR" altLang="en-US" dirty="0" smtClean="0">
                <a:latin typeface="나눔고딕" panose="020D0604000000000000" pitchFamily="50" charset="-127"/>
                <a:ea typeface="나눔고딕" panose="020D0604000000000000" pitchFamily="50" charset="-127"/>
              </a:rPr>
              <a:t>년 </a:t>
            </a:r>
            <a:r>
              <a:rPr lang="en-US" altLang="ko-KR" dirty="0" smtClean="0">
                <a:latin typeface="나눔고딕" panose="020D0604000000000000" pitchFamily="50" charset="-127"/>
                <a:ea typeface="나눔고딕" panose="020D0604000000000000" pitchFamily="50" charset="-127"/>
              </a:rPr>
              <a:t>2</a:t>
            </a:r>
            <a:r>
              <a:rPr lang="ko-KR" altLang="en-US" dirty="0" smtClean="0">
                <a:latin typeface="나눔고딕" panose="020D0604000000000000" pitchFamily="50" charset="-127"/>
                <a:ea typeface="나눔고딕" panose="020D0604000000000000" pitchFamily="50" charset="-127"/>
              </a:rPr>
              <a:t>월</a:t>
            </a:r>
            <a:endParaRPr lang="en-US" altLang="ko-KR" dirty="0" smtClean="0">
              <a:latin typeface="나눔고딕" panose="020D0604000000000000" pitchFamily="50" charset="-127"/>
              <a:ea typeface="나눔고딕" panose="020D0604000000000000" pitchFamily="50" charset="-127"/>
            </a:endParaRPr>
          </a:p>
          <a:p>
            <a:pPr algn="ctr"/>
            <a:r>
              <a:rPr lang="en-US" altLang="ko-KR" dirty="0" smtClean="0">
                <a:latin typeface="나눔고딕" panose="020D0604000000000000" pitchFamily="50" charset="-127"/>
                <a:ea typeface="나눔고딕" panose="020D0604000000000000" pitchFamily="50" charset="-127"/>
              </a:rPr>
              <a:t>Ipv4 </a:t>
            </a:r>
            <a:r>
              <a:rPr lang="ko-KR" altLang="en-US" dirty="0" smtClean="0">
                <a:latin typeface="나눔고딕" panose="020D0604000000000000" pitchFamily="50" charset="-127"/>
                <a:ea typeface="나눔고딕" panose="020D0604000000000000" pitchFamily="50" charset="-127"/>
              </a:rPr>
              <a:t>주소 고갈 선언</a:t>
            </a:r>
            <a:endParaRPr lang="ko-KR" altLang="en-US" dirty="0">
              <a:latin typeface="나눔고딕" panose="020D0604000000000000" pitchFamily="50" charset="-127"/>
              <a:ea typeface="나눔고딕" panose="020D0604000000000000" pitchFamily="50" charset="-127"/>
            </a:endParaRPr>
          </a:p>
        </p:txBody>
      </p:sp>
      <p:grpSp>
        <p:nvGrpSpPr>
          <p:cNvPr id="5" name="그룹 4"/>
          <p:cNvGrpSpPr/>
          <p:nvPr/>
        </p:nvGrpSpPr>
        <p:grpSpPr>
          <a:xfrm>
            <a:off x="4139806" y="5605183"/>
            <a:ext cx="6096000" cy="1032507"/>
            <a:chOff x="3930977" y="5595572"/>
            <a:chExt cx="6096000" cy="1032507"/>
          </a:xfrm>
        </p:grpSpPr>
        <p:sp>
          <p:nvSpPr>
            <p:cNvPr id="17" name="직사각형 16"/>
            <p:cNvSpPr/>
            <p:nvPr/>
          </p:nvSpPr>
          <p:spPr>
            <a:xfrm>
              <a:off x="3930977" y="5595572"/>
              <a:ext cx="5277791" cy="369332"/>
            </a:xfrm>
            <a:prstGeom prst="rect">
              <a:avLst/>
            </a:prstGeom>
          </p:spPr>
          <p:txBody>
            <a:bodyPr wrap="none">
              <a:spAutoFit/>
            </a:bodyPr>
            <a:lstStyle/>
            <a:p>
              <a:pPr marL="285750" indent="-285750">
                <a:buFont typeface="Arial" panose="020B0604020202020204" pitchFamily="34" charset="0"/>
                <a:buChar char="•"/>
              </a:pPr>
              <a:r>
                <a:rPr lang="en-US" altLang="ko-KR" dirty="0" smtClean="0">
                  <a:latin typeface="넥슨 풋볼고딕 L" panose="020B0303000000000000" pitchFamily="34" charset="-127"/>
                  <a:ea typeface="넥슨 풋볼고딕 L" panose="020B0303000000000000" pitchFamily="34" charset="-127"/>
                </a:rPr>
                <a:t>2011</a:t>
              </a:r>
              <a:r>
                <a:rPr lang="ko-KR" altLang="en-US" dirty="0">
                  <a:latin typeface="넥슨 풋볼고딕 L" panose="020B0303000000000000" pitchFamily="34" charset="-127"/>
                  <a:ea typeface="넥슨 풋볼고딕 L" panose="020B0303000000000000" pitchFamily="34" charset="-127"/>
                </a:rPr>
                <a:t>년 </a:t>
              </a:r>
              <a:r>
                <a:rPr lang="en-US" altLang="ko-KR" dirty="0">
                  <a:latin typeface="넥슨 풋볼고딕 L" panose="020B0303000000000000" pitchFamily="34" charset="-127"/>
                  <a:ea typeface="넥슨 풋볼고딕 L" panose="020B0303000000000000" pitchFamily="34" charset="-127"/>
                </a:rPr>
                <a:t>IPv4 </a:t>
              </a:r>
              <a:r>
                <a:rPr lang="ko-KR" altLang="en-US" dirty="0">
                  <a:latin typeface="넥슨 풋볼고딕 L" panose="020B0303000000000000" pitchFamily="34" charset="-127"/>
                  <a:ea typeface="넥슨 풋볼고딕 L" panose="020B0303000000000000" pitchFamily="34" charset="-127"/>
                </a:rPr>
                <a:t>고갈 선언 이후 전세계 </a:t>
              </a:r>
              <a:r>
                <a:rPr lang="en-US" altLang="ko-KR" dirty="0">
                  <a:latin typeface="넥슨 풋볼고딕 L" panose="020B0303000000000000" pitchFamily="34" charset="-127"/>
                  <a:ea typeface="넥슨 풋볼고딕 L" panose="020B0303000000000000" pitchFamily="34" charset="-127"/>
                </a:rPr>
                <a:t>IPv6 </a:t>
              </a:r>
              <a:r>
                <a:rPr lang="ko-KR" altLang="en-US" dirty="0" err="1">
                  <a:latin typeface="넥슨 풋볼고딕 L" panose="020B0303000000000000" pitchFamily="34" charset="-127"/>
                  <a:ea typeface="넥슨 풋볼고딕 L" panose="020B0303000000000000" pitchFamily="34" charset="-127"/>
                </a:rPr>
                <a:t>트래픽</a:t>
              </a:r>
              <a:r>
                <a:rPr lang="ko-KR" altLang="en-US" dirty="0">
                  <a:latin typeface="넥슨 풋볼고딕 L" panose="020B0303000000000000" pitchFamily="34" charset="-127"/>
                  <a:ea typeface="넥슨 풋볼고딕 L" panose="020B0303000000000000" pitchFamily="34" charset="-127"/>
                </a:rPr>
                <a:t> 급증 </a:t>
              </a:r>
            </a:p>
          </p:txBody>
        </p:sp>
        <p:sp>
          <p:nvSpPr>
            <p:cNvPr id="18" name="직사각형 17"/>
            <p:cNvSpPr/>
            <p:nvPr/>
          </p:nvSpPr>
          <p:spPr>
            <a:xfrm>
              <a:off x="3930977" y="5981748"/>
              <a:ext cx="6096000" cy="646331"/>
            </a:xfrm>
            <a:prstGeom prst="rect">
              <a:avLst/>
            </a:prstGeom>
          </p:spPr>
          <p:txBody>
            <a:bodyPr>
              <a:spAutoFit/>
            </a:bodyPr>
            <a:lstStyle/>
            <a:p>
              <a:pPr marL="285750" indent="-285750">
                <a:buFont typeface="Arial" panose="020B0604020202020204" pitchFamily="34" charset="0"/>
                <a:buChar char="•"/>
              </a:pPr>
              <a:r>
                <a:rPr lang="en-US" altLang="ko-KR" dirty="0">
                  <a:latin typeface="넥슨 풋볼고딕 L" panose="020B0303000000000000" pitchFamily="34" charset="-127"/>
                  <a:ea typeface="넥슨 풋볼고딕 L" panose="020B0303000000000000" pitchFamily="34" charset="-127"/>
                </a:rPr>
                <a:t>IPv4 </a:t>
              </a:r>
              <a:r>
                <a:rPr lang="ko-KR" altLang="en-US" dirty="0">
                  <a:latin typeface="넥슨 풋볼고딕 L" panose="020B0303000000000000" pitchFamily="34" charset="-127"/>
                  <a:ea typeface="넥슨 풋볼고딕 L" panose="020B0303000000000000" pitchFamily="34" charset="-127"/>
                </a:rPr>
                <a:t>주소 고갈 선언 이전인 </a:t>
              </a:r>
              <a:r>
                <a:rPr lang="en-US" altLang="ko-KR" dirty="0" smtClean="0">
                  <a:latin typeface="넥슨 풋볼고딕 L" panose="020B0303000000000000" pitchFamily="34" charset="-127"/>
                  <a:ea typeface="넥슨 풋볼고딕 L" panose="020B0303000000000000" pitchFamily="34" charset="-127"/>
                </a:rPr>
                <a:t>11</a:t>
              </a:r>
              <a:r>
                <a:rPr lang="ko-KR" altLang="en-US" dirty="0">
                  <a:latin typeface="넥슨 풋볼고딕 L" panose="020B0303000000000000" pitchFamily="34" charset="-127"/>
                  <a:ea typeface="넥슨 풋볼고딕 L" panose="020B0303000000000000" pitchFamily="34" charset="-127"/>
                </a:rPr>
                <a:t>년까지의 </a:t>
              </a:r>
              <a:r>
                <a:rPr lang="en-US" altLang="ko-KR" dirty="0">
                  <a:latin typeface="넥슨 풋볼고딕 L" panose="020B0303000000000000" pitchFamily="34" charset="-127"/>
                  <a:ea typeface="넥슨 풋볼고딕 L" panose="020B0303000000000000" pitchFamily="34" charset="-127"/>
                </a:rPr>
                <a:t>IPv6 </a:t>
              </a:r>
              <a:r>
                <a:rPr lang="ko-KR" altLang="en-US" dirty="0" err="1">
                  <a:latin typeface="넥슨 풋볼고딕 L" panose="020B0303000000000000" pitchFamily="34" charset="-127"/>
                  <a:ea typeface="넥슨 풋볼고딕 L" panose="020B0303000000000000" pitchFamily="34" charset="-127"/>
                </a:rPr>
                <a:t>트래픽은</a:t>
              </a:r>
              <a:r>
                <a:rPr lang="ko-KR" altLang="en-US" dirty="0">
                  <a:latin typeface="넥슨 풋볼고딕 L" panose="020B0303000000000000" pitchFamily="34" charset="-127"/>
                  <a:ea typeface="넥슨 풋볼고딕 L" panose="020B0303000000000000" pitchFamily="34" charset="-127"/>
                </a:rPr>
                <a:t> </a:t>
              </a:r>
              <a:r>
                <a:rPr lang="en-US" altLang="ko-KR" dirty="0">
                  <a:latin typeface="넥슨 풋볼고딕 L" panose="020B0303000000000000" pitchFamily="34" charset="-127"/>
                  <a:ea typeface="넥슨 풋볼고딕 L" panose="020B0303000000000000" pitchFamily="34" charset="-127"/>
                </a:rPr>
                <a:t>0.27%</a:t>
              </a:r>
              <a:r>
                <a:rPr lang="ko-KR" altLang="en-US" dirty="0">
                  <a:latin typeface="넥슨 풋볼고딕 L" panose="020B0303000000000000" pitchFamily="34" charset="-127"/>
                  <a:ea typeface="넥슨 풋볼고딕 L" panose="020B0303000000000000" pitchFamily="34" charset="-127"/>
                </a:rPr>
                <a:t>에 불과했으나</a:t>
              </a:r>
              <a:r>
                <a:rPr lang="en-US" altLang="ko-KR" dirty="0">
                  <a:latin typeface="넥슨 풋볼고딕 L" panose="020B0303000000000000" pitchFamily="34" charset="-127"/>
                  <a:ea typeface="넥슨 풋볼고딕 L" panose="020B0303000000000000" pitchFamily="34" charset="-127"/>
                </a:rPr>
                <a:t>, </a:t>
              </a:r>
              <a:r>
                <a:rPr lang="en-US" altLang="ko-KR" dirty="0" smtClean="0">
                  <a:latin typeface="넥슨 풋볼고딕 L" panose="020B0303000000000000" pitchFamily="34" charset="-127"/>
                  <a:ea typeface="넥슨 풋볼고딕 L" panose="020B0303000000000000" pitchFamily="34" charset="-127"/>
                </a:rPr>
                <a:t>2013</a:t>
              </a:r>
              <a:r>
                <a:rPr lang="ko-KR" altLang="en-US" dirty="0">
                  <a:latin typeface="넥슨 풋볼고딕 L" panose="020B0303000000000000" pitchFamily="34" charset="-127"/>
                  <a:ea typeface="넥슨 풋볼고딕 L" panose="020B0303000000000000" pitchFamily="34" charset="-127"/>
                </a:rPr>
                <a:t>년</a:t>
              </a:r>
              <a:r>
                <a:rPr lang="en-US" altLang="ko-KR" dirty="0" smtClean="0">
                  <a:latin typeface="넥슨 풋볼고딕 L" panose="020B0303000000000000" pitchFamily="34" charset="-127"/>
                  <a:ea typeface="넥슨 풋볼고딕 L" panose="020B0303000000000000" pitchFamily="34" charset="-127"/>
                </a:rPr>
                <a:t> </a:t>
              </a:r>
              <a:r>
                <a:rPr lang="en-US" altLang="ko-KR" dirty="0">
                  <a:latin typeface="넥슨 풋볼고딕 L" panose="020B0303000000000000" pitchFamily="34" charset="-127"/>
                  <a:ea typeface="넥슨 풋볼고딕 L" panose="020B0303000000000000" pitchFamily="34" charset="-127"/>
                </a:rPr>
                <a:t>12</a:t>
              </a:r>
              <a:r>
                <a:rPr lang="ko-KR" altLang="en-US" dirty="0" smtClean="0">
                  <a:latin typeface="넥슨 풋볼고딕 L" panose="020B0303000000000000" pitchFamily="34" charset="-127"/>
                  <a:ea typeface="넥슨 풋볼고딕 L" panose="020B0303000000000000" pitchFamily="34" charset="-127"/>
                </a:rPr>
                <a:t>월 </a:t>
              </a:r>
              <a:r>
                <a:rPr lang="en-US" altLang="ko-KR" dirty="0">
                  <a:latin typeface="넥슨 풋볼고딕 L" panose="020B0303000000000000" pitchFamily="34" charset="-127"/>
                  <a:ea typeface="넥슨 풋볼고딕 L" panose="020B0303000000000000" pitchFamily="34" charset="-127"/>
                </a:rPr>
                <a:t>2.75%</a:t>
              </a:r>
              <a:r>
                <a:rPr lang="ko-KR" altLang="en-US" dirty="0">
                  <a:latin typeface="넥슨 풋볼고딕 L" panose="020B0303000000000000" pitchFamily="34" charset="-127"/>
                  <a:ea typeface="넥슨 풋볼고딕 L" panose="020B0303000000000000" pitchFamily="34" charset="-127"/>
                </a:rPr>
                <a:t>로 </a:t>
              </a:r>
              <a:r>
                <a:rPr lang="ko-KR" altLang="en-US" dirty="0" smtClean="0">
                  <a:latin typeface="넥슨 풋볼고딕 L" panose="020B0303000000000000" pitchFamily="34" charset="-127"/>
                  <a:ea typeface="넥슨 풋볼고딕 L" panose="020B0303000000000000" pitchFamily="34" charset="-127"/>
                </a:rPr>
                <a:t>급증함</a:t>
              </a:r>
              <a:endParaRPr lang="ko-KR" altLang="en-US" dirty="0">
                <a:latin typeface="넥슨 풋볼고딕 L" panose="020B0303000000000000" pitchFamily="34" charset="-127"/>
                <a:ea typeface="넥슨 풋볼고딕 L" panose="020B0303000000000000" pitchFamily="34" charset="-127"/>
              </a:endParaRPr>
            </a:p>
          </p:txBody>
        </p:sp>
      </p:grpSp>
    </p:spTree>
    <p:extLst>
      <p:ext uri="{BB962C8B-B14F-4D97-AF65-F5344CB8AC3E}">
        <p14:creationId xmlns:p14="http://schemas.microsoft.com/office/powerpoint/2010/main" val="2355667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0" y="-270941"/>
            <a:ext cx="12210288" cy="7128941"/>
            <a:chOff x="0" y="-270941"/>
            <a:chExt cx="12210288" cy="7128941"/>
          </a:xfrm>
        </p:grpSpPr>
        <p:grpSp>
          <p:nvGrpSpPr>
            <p:cNvPr id="11" name="그룹 10"/>
            <p:cNvGrpSpPr/>
            <p:nvPr/>
          </p:nvGrpSpPr>
          <p:grpSpPr>
            <a:xfrm>
              <a:off x="0" y="-270941"/>
              <a:ext cx="12210288" cy="7128941"/>
              <a:chOff x="0" y="-270941"/>
              <a:chExt cx="12210288" cy="7128941"/>
            </a:xfrm>
          </p:grpSpPr>
          <p:grpSp>
            <p:nvGrpSpPr>
              <p:cNvPr id="13" name="그룹 12"/>
              <p:cNvGrpSpPr/>
              <p:nvPr/>
            </p:nvGrpSpPr>
            <p:grpSpPr>
              <a:xfrm>
                <a:off x="0" y="-270941"/>
                <a:ext cx="3908598" cy="7128941"/>
                <a:chOff x="0" y="-284004"/>
                <a:chExt cx="3908598" cy="7128941"/>
              </a:xfrm>
            </p:grpSpPr>
            <p:pic>
              <p:nvPicPr>
                <p:cNvPr id="18" name="그림 17"/>
                <p:cNvPicPr>
                  <a:picLocks noChangeAspect="1"/>
                </p:cNvPicPr>
                <p:nvPr/>
              </p:nvPicPr>
              <p:blipFill rotWithShape="1">
                <a:blip r:embed="rId3"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9"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4" name="직선 연결선 13"/>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87284" y="94193"/>
                <a:ext cx="4306824" cy="646331"/>
              </a:xfrm>
              <a:prstGeom prst="rect">
                <a:avLst/>
              </a:prstGeom>
              <a:noFill/>
            </p:spPr>
            <p:txBody>
              <a:bodyPr wrap="square" rtlCol="0">
                <a:spAutoFit/>
              </a:bodyPr>
              <a:lstStyle/>
              <a:p>
                <a:r>
                  <a:rPr lang="ko-KR" altLang="en-US" sz="3600" b="1" dirty="0" smtClean="0">
                    <a:latin typeface="넥슨 풋볼고딕 B" panose="020B0803000000000000" pitchFamily="34" charset="-127"/>
                    <a:ea typeface="넥슨 풋볼고딕 B" panose="020B0803000000000000" pitchFamily="34" charset="-127"/>
                  </a:rPr>
                  <a:t>관련 연구 및 사례</a:t>
                </a:r>
                <a:endParaRPr lang="ko-KR" altLang="en-US" sz="3600" b="1" dirty="0">
                  <a:latin typeface="넥슨 풋볼고딕 B" panose="020B0803000000000000" pitchFamily="34" charset="-127"/>
                  <a:ea typeface="넥슨 풋볼고딕 B" panose="020B0803000000000000" pitchFamily="34" charset="-127"/>
                </a:endParaRPr>
              </a:p>
            </p:txBody>
          </p:sp>
          <p:cxnSp>
            <p:nvCxnSpPr>
              <p:cNvPr id="17" name="직선 연결선 16"/>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1986394" y="887109"/>
              <a:ext cx="4306824" cy="400110"/>
            </a:xfrm>
            <a:prstGeom prst="rect">
              <a:avLst/>
            </a:prstGeom>
            <a:noFill/>
          </p:spPr>
          <p:txBody>
            <a:bodyPr wrap="square" rtlCol="0">
              <a:spAutoFit/>
            </a:bodyPr>
            <a:lstStyle/>
            <a:p>
              <a:r>
                <a:rPr lang="en-US" altLang="ko-KR" sz="2000" b="1" dirty="0" smtClean="0">
                  <a:latin typeface="넥슨 풋볼고딕 B" panose="020B0803000000000000" pitchFamily="34" charset="-127"/>
                  <a:ea typeface="넥슨 풋볼고딕 B" panose="020B0803000000000000" pitchFamily="34" charset="-127"/>
                </a:rPr>
                <a:t>IPv6</a:t>
              </a:r>
              <a:r>
                <a:rPr lang="ko-KR" altLang="en-US" sz="2000" b="1" dirty="0" smtClean="0">
                  <a:latin typeface="넥슨 풋볼고딕 B" panose="020B0803000000000000" pitchFamily="34" charset="-127"/>
                  <a:ea typeface="넥슨 풋볼고딕 B" panose="020B0803000000000000" pitchFamily="34" charset="-127"/>
                </a:rPr>
                <a:t>의 해외 사례</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20" name="그림 19"/>
          <p:cNvPicPr>
            <a:picLocks noChangeAspect="1"/>
          </p:cNvPicPr>
          <p:nvPr/>
        </p:nvPicPr>
        <p:blipFill rotWithShape="1">
          <a:blip r:embed="rId4" cstate="print">
            <a:extLst>
              <a:ext uri="{28A0092B-C50C-407E-A947-70E740481C1C}">
                <a14:useLocalDpi xmlns:a14="http://schemas.microsoft.com/office/drawing/2010/main" val="0"/>
              </a:ext>
            </a:extLst>
          </a:blip>
          <a:srcRect t="29585" b="28633"/>
          <a:stretch/>
        </p:blipFill>
        <p:spPr>
          <a:xfrm>
            <a:off x="2779776" y="1290582"/>
            <a:ext cx="2815703" cy="1176457"/>
          </a:xfrm>
          <a:prstGeom prst="rect">
            <a:avLst/>
          </a:prstGeom>
        </p:spPr>
      </p:pic>
      <p:sp>
        <p:nvSpPr>
          <p:cNvPr id="21" name="직사각형 20"/>
          <p:cNvSpPr/>
          <p:nvPr/>
        </p:nvSpPr>
        <p:spPr>
          <a:xfrm>
            <a:off x="5595479" y="1412899"/>
            <a:ext cx="6096000" cy="923330"/>
          </a:xfrm>
          <a:prstGeom prst="rect">
            <a:avLst/>
          </a:prstGeom>
        </p:spPr>
        <p:txBody>
          <a:bodyPr>
            <a:spAutoFit/>
          </a:bodyPr>
          <a:lstStyle/>
          <a:p>
            <a:endParaRPr lang="ko-KR" altLang="en-US" dirty="0">
              <a:latin typeface="넥슨 풋볼고딕 L" panose="020B0303000000000000" pitchFamily="34" charset="-127"/>
              <a:ea typeface="넥슨 풋볼고딕 L" panose="020B0303000000000000" pitchFamily="34" charset="-127"/>
            </a:endParaRPr>
          </a:p>
          <a:p>
            <a:r>
              <a:rPr lang="ko-KR" altLang="en-US" dirty="0" err="1">
                <a:latin typeface="넥슨 풋볼고딕 L" panose="020B0303000000000000" pitchFamily="34" charset="-127"/>
                <a:ea typeface="넥슨 풋볼고딕 L" panose="020B0303000000000000" pitchFamily="34" charset="-127"/>
              </a:rPr>
              <a:t>구글</a:t>
            </a:r>
            <a:r>
              <a:rPr lang="ko-KR" altLang="en-US" dirty="0">
                <a:latin typeface="넥슨 풋볼고딕 L" panose="020B0303000000000000" pitchFamily="34" charset="-127"/>
                <a:ea typeface="넥슨 풋볼고딕 L" panose="020B0303000000000000" pitchFamily="34" charset="-127"/>
              </a:rPr>
              <a:t> 등 3,100여개 업체가 참여하여 IPv6 상용서비스 시작을 알리는 `World IPv6 Launch Day` 개최</a:t>
            </a:r>
          </a:p>
        </p:txBody>
      </p:sp>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5762" y="2646684"/>
            <a:ext cx="2070622" cy="1104676"/>
          </a:xfrm>
          <a:prstGeom prst="rect">
            <a:avLst/>
          </a:prstGeom>
        </p:spPr>
      </p:pic>
      <p:sp>
        <p:nvSpPr>
          <p:cNvPr id="23" name="직사각형 22"/>
          <p:cNvSpPr/>
          <p:nvPr/>
        </p:nvSpPr>
        <p:spPr>
          <a:xfrm>
            <a:off x="5523470" y="2929093"/>
            <a:ext cx="6096000" cy="646331"/>
          </a:xfrm>
          <a:prstGeom prst="rect">
            <a:avLst/>
          </a:prstGeom>
        </p:spPr>
        <p:txBody>
          <a:bodyPr>
            <a:spAutoFit/>
          </a:bodyPr>
          <a:lstStyle/>
          <a:p>
            <a:r>
              <a:rPr lang="en-US" altLang="ko-KR" dirty="0">
                <a:latin typeface="넥슨 풋볼고딕 L" panose="020B0303000000000000" pitchFamily="34" charset="-127"/>
                <a:ea typeface="넥슨 풋볼고딕 L" panose="020B0303000000000000" pitchFamily="34" charset="-127"/>
              </a:rPr>
              <a:t>IPv6 </a:t>
            </a:r>
            <a:r>
              <a:rPr lang="ko-KR" altLang="en-US" dirty="0">
                <a:latin typeface="넥슨 풋볼고딕 L" panose="020B0303000000000000" pitchFamily="34" charset="-127"/>
                <a:ea typeface="넥슨 풋볼고딕 L" panose="020B0303000000000000" pitchFamily="34" charset="-127"/>
              </a:rPr>
              <a:t>도입을 위한 망 전환기술 및 운영상의 이슈를 발굴하여 지속적인 국제표준 추진 </a:t>
            </a:r>
          </a:p>
        </p:txBody>
      </p:sp>
      <p:pic>
        <p:nvPicPr>
          <p:cNvPr id="24" name="그림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7772" y="4110650"/>
            <a:ext cx="1986394" cy="1045836"/>
          </a:xfrm>
          <a:prstGeom prst="rect">
            <a:avLst/>
          </a:prstGeom>
        </p:spPr>
      </p:pic>
      <p:sp>
        <p:nvSpPr>
          <p:cNvPr id="25" name="직사각형 24"/>
          <p:cNvSpPr/>
          <p:nvPr/>
        </p:nvSpPr>
        <p:spPr>
          <a:xfrm>
            <a:off x="5547657" y="4313116"/>
            <a:ext cx="6096000" cy="646331"/>
          </a:xfrm>
          <a:prstGeom prst="rect">
            <a:avLst/>
          </a:prstGeom>
        </p:spPr>
        <p:txBody>
          <a:bodyPr>
            <a:spAutoFit/>
          </a:bodyPr>
          <a:lstStyle/>
          <a:p>
            <a:r>
              <a:rPr lang="en-US" altLang="ko-KR" dirty="0">
                <a:latin typeface="넥슨 풋볼고딕 L" panose="020B0303000000000000" pitchFamily="34" charset="-127"/>
                <a:ea typeface="넥슨 풋볼고딕 L" panose="020B0303000000000000" pitchFamily="34" charset="-127"/>
              </a:rPr>
              <a:t>IPv4</a:t>
            </a:r>
            <a:r>
              <a:rPr lang="ko-KR" altLang="en-US" dirty="0">
                <a:latin typeface="넥슨 풋볼고딕 L" panose="020B0303000000000000" pitchFamily="34" charset="-127"/>
                <a:ea typeface="넥슨 풋볼고딕 L" panose="020B0303000000000000" pitchFamily="34" charset="-127"/>
              </a:rPr>
              <a:t>주소 최다보유국이지만 </a:t>
            </a:r>
            <a:r>
              <a:rPr lang="en-US" altLang="ko-KR" dirty="0">
                <a:latin typeface="넥슨 풋볼고딕 L" panose="020B0303000000000000" pitchFamily="34" charset="-127"/>
                <a:ea typeface="넥슨 풋볼고딕 L" panose="020B0303000000000000" pitchFamily="34" charset="-127"/>
              </a:rPr>
              <a:t>IPv6</a:t>
            </a:r>
            <a:r>
              <a:rPr lang="ko-KR" altLang="en-US" dirty="0">
                <a:latin typeface="넥슨 풋볼고딕 L" panose="020B0303000000000000" pitchFamily="34" charset="-127"/>
                <a:ea typeface="넥슨 풋볼고딕 L" panose="020B0303000000000000" pitchFamily="34" charset="-127"/>
              </a:rPr>
              <a:t>에서도 종주국으로서의 위상 유지를 위해 공공부문 </a:t>
            </a:r>
            <a:r>
              <a:rPr lang="en-US" altLang="ko-KR" dirty="0">
                <a:latin typeface="넥슨 풋볼고딕 L" panose="020B0303000000000000" pitchFamily="34" charset="-127"/>
                <a:ea typeface="넥슨 풋볼고딕 L" panose="020B0303000000000000" pitchFamily="34" charset="-127"/>
              </a:rPr>
              <a:t>IPv6 </a:t>
            </a:r>
            <a:r>
              <a:rPr lang="ko-KR" altLang="en-US" dirty="0">
                <a:latin typeface="넥슨 풋볼고딕 L" panose="020B0303000000000000" pitchFamily="34" charset="-127"/>
                <a:ea typeface="넥슨 풋볼고딕 L" panose="020B0303000000000000" pitchFamily="34" charset="-127"/>
              </a:rPr>
              <a:t>전환 </a:t>
            </a:r>
            <a:r>
              <a:rPr lang="ko-KR" altLang="en-US" dirty="0" err="1">
                <a:latin typeface="넥슨 풋볼고딕 L" panose="020B0303000000000000" pitchFamily="34" charset="-127"/>
                <a:ea typeface="넥슨 풋볼고딕 L" panose="020B0303000000000000" pitchFamily="34" charset="-127"/>
              </a:rPr>
              <a:t>로드맵을</a:t>
            </a:r>
            <a:r>
              <a:rPr lang="ko-KR" altLang="en-US" dirty="0">
                <a:latin typeface="넥슨 풋볼고딕 L" panose="020B0303000000000000" pitchFamily="34" charset="-127"/>
                <a:ea typeface="넥슨 풋볼고딕 L" panose="020B0303000000000000" pitchFamily="34" charset="-127"/>
              </a:rPr>
              <a:t> 마련하여 적극 추진</a:t>
            </a:r>
          </a:p>
        </p:txBody>
      </p:sp>
      <p:pic>
        <p:nvPicPr>
          <p:cNvPr id="26" name="그림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7772" y="5365541"/>
            <a:ext cx="2006603" cy="1404565"/>
          </a:xfrm>
          <a:prstGeom prst="rect">
            <a:avLst/>
          </a:prstGeom>
        </p:spPr>
      </p:pic>
      <p:sp>
        <p:nvSpPr>
          <p:cNvPr id="27" name="직사각형 26"/>
          <p:cNvSpPr/>
          <p:nvPr/>
        </p:nvSpPr>
        <p:spPr>
          <a:xfrm>
            <a:off x="5523470" y="5744657"/>
            <a:ext cx="6096000" cy="646331"/>
          </a:xfrm>
          <a:prstGeom prst="rect">
            <a:avLst/>
          </a:prstGeom>
        </p:spPr>
        <p:txBody>
          <a:bodyPr>
            <a:spAutoFit/>
          </a:bodyPr>
          <a:lstStyle/>
          <a:p>
            <a:r>
              <a:rPr lang="en-US" altLang="ko-KR" dirty="0" smtClean="0">
                <a:latin typeface="넥슨 풋볼고딕 L" panose="020B0303000000000000" pitchFamily="34" charset="-127"/>
                <a:ea typeface="넥슨 풋볼고딕 L" panose="020B0303000000000000" pitchFamily="34" charset="-127"/>
              </a:rPr>
              <a:t>02</a:t>
            </a:r>
            <a:r>
              <a:rPr lang="ko-KR" altLang="en-US" dirty="0">
                <a:latin typeface="넥슨 풋볼고딕 L" panose="020B0303000000000000" pitchFamily="34" charset="-127"/>
                <a:ea typeface="넥슨 풋볼고딕 L" panose="020B0303000000000000" pitchFamily="34" charset="-127"/>
              </a:rPr>
              <a:t>년 </a:t>
            </a:r>
            <a:r>
              <a:rPr lang="en-US" altLang="ko-KR" dirty="0">
                <a:latin typeface="넥슨 풋볼고딕 L" panose="020B0303000000000000" pitchFamily="34" charset="-127"/>
                <a:ea typeface="넥슨 풋볼고딕 L" panose="020B0303000000000000" pitchFamily="34" charset="-127"/>
              </a:rPr>
              <a:t>IPv6 </a:t>
            </a:r>
            <a:r>
              <a:rPr lang="ko-KR" altLang="en-US" dirty="0">
                <a:latin typeface="넥슨 풋볼고딕 L" panose="020B0303000000000000" pitchFamily="34" charset="-127"/>
                <a:ea typeface="넥슨 풋볼고딕 L" panose="020B0303000000000000" pitchFamily="34" charset="-127"/>
              </a:rPr>
              <a:t>장비를 취득한 전기통신사업자에게 법인세</a:t>
            </a:r>
            <a:r>
              <a:rPr lang="en-US" altLang="ko-KR" dirty="0">
                <a:latin typeface="넥슨 풋볼고딕 L" panose="020B0303000000000000" pitchFamily="34" charset="-127"/>
                <a:ea typeface="넥슨 풋볼고딕 L" panose="020B0303000000000000" pitchFamily="34" charset="-127"/>
              </a:rPr>
              <a:t>(1</a:t>
            </a:r>
            <a:r>
              <a:rPr lang="ko-KR" altLang="en-US" dirty="0">
                <a:latin typeface="넥슨 풋볼고딕 L" panose="020B0303000000000000" pitchFamily="34" charset="-127"/>
                <a:ea typeface="넥슨 풋볼고딕 L" panose="020B0303000000000000" pitchFamily="34" charset="-127"/>
              </a:rPr>
              <a:t>년간 </a:t>
            </a:r>
            <a:r>
              <a:rPr lang="ko-KR" altLang="en-US" dirty="0" err="1">
                <a:latin typeface="넥슨 풋볼고딕 L" panose="020B0303000000000000" pitchFamily="34" charset="-127"/>
                <a:ea typeface="넥슨 풋볼고딕 L" panose="020B0303000000000000" pitchFamily="34" charset="-127"/>
              </a:rPr>
              <a:t>라우터</a:t>
            </a:r>
            <a:r>
              <a:rPr lang="ko-KR" altLang="en-US" dirty="0">
                <a:latin typeface="넥슨 풋볼고딕 L" panose="020B0303000000000000" pitchFamily="34" charset="-127"/>
                <a:ea typeface="넥슨 풋볼고딕 L" panose="020B0303000000000000" pitchFamily="34" charset="-127"/>
              </a:rPr>
              <a:t> </a:t>
            </a:r>
            <a:r>
              <a:rPr lang="ko-KR" altLang="en-US" dirty="0" err="1">
                <a:latin typeface="넥슨 풋볼고딕 L" panose="020B0303000000000000" pitchFamily="34" charset="-127"/>
                <a:ea typeface="넥슨 풋볼고딕 L" panose="020B0303000000000000" pitchFamily="34" charset="-127"/>
              </a:rPr>
              <a:t>취득가의</a:t>
            </a:r>
            <a:r>
              <a:rPr lang="ko-KR" altLang="en-US" dirty="0">
                <a:latin typeface="넥슨 풋볼고딕 L" panose="020B0303000000000000" pitchFamily="34" charset="-127"/>
                <a:ea typeface="넥슨 풋볼고딕 L" panose="020B0303000000000000" pitchFamily="34" charset="-127"/>
              </a:rPr>
              <a:t> </a:t>
            </a:r>
            <a:r>
              <a:rPr lang="en-US" altLang="ko-KR" dirty="0">
                <a:latin typeface="넥슨 풋볼고딕 L" panose="020B0303000000000000" pitchFamily="34" charset="-127"/>
                <a:ea typeface="넥슨 풋볼고딕 L" panose="020B0303000000000000" pitchFamily="34" charset="-127"/>
              </a:rPr>
              <a:t>12%) </a:t>
            </a:r>
            <a:r>
              <a:rPr lang="ko-KR" altLang="en-US" dirty="0">
                <a:latin typeface="넥슨 풋볼고딕 L" panose="020B0303000000000000" pitchFamily="34" charset="-127"/>
                <a:ea typeface="넥슨 풋볼고딕 L" panose="020B0303000000000000" pitchFamily="34" charset="-127"/>
              </a:rPr>
              <a:t>감면을 추진하여 자발적인 </a:t>
            </a:r>
            <a:r>
              <a:rPr lang="en-US" altLang="ko-KR" dirty="0">
                <a:latin typeface="넥슨 풋볼고딕 L" panose="020B0303000000000000" pitchFamily="34" charset="-127"/>
                <a:ea typeface="넥슨 풋볼고딕 L" panose="020B0303000000000000" pitchFamily="34" charset="-127"/>
              </a:rPr>
              <a:t>IPv6 </a:t>
            </a:r>
            <a:r>
              <a:rPr lang="ko-KR" altLang="en-US" dirty="0">
                <a:latin typeface="넥슨 풋볼고딕 L" panose="020B0303000000000000" pitchFamily="34" charset="-127"/>
                <a:ea typeface="넥슨 풋볼고딕 L" panose="020B0303000000000000" pitchFamily="34" charset="-127"/>
              </a:rPr>
              <a:t>전환 유도</a:t>
            </a:r>
          </a:p>
        </p:txBody>
      </p:sp>
    </p:spTree>
    <p:extLst>
      <p:ext uri="{BB962C8B-B14F-4D97-AF65-F5344CB8AC3E}">
        <p14:creationId xmlns:p14="http://schemas.microsoft.com/office/powerpoint/2010/main" val="983538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0" y="-270941"/>
            <a:ext cx="12210288" cy="7128941"/>
            <a:chOff x="0" y="-270941"/>
            <a:chExt cx="12210288" cy="7128941"/>
          </a:xfrm>
        </p:grpSpPr>
        <p:grpSp>
          <p:nvGrpSpPr>
            <p:cNvPr id="3" name="그룹 2"/>
            <p:cNvGrpSpPr/>
            <p:nvPr/>
          </p:nvGrpSpPr>
          <p:grpSpPr>
            <a:xfrm>
              <a:off x="0" y="-270941"/>
              <a:ext cx="12210288" cy="7128941"/>
              <a:chOff x="0" y="-270941"/>
              <a:chExt cx="12210288" cy="7128941"/>
            </a:xfrm>
          </p:grpSpPr>
          <p:grpSp>
            <p:nvGrpSpPr>
              <p:cNvPr id="5" name="그룹 4"/>
              <p:cNvGrpSpPr/>
              <p:nvPr/>
            </p:nvGrpSpPr>
            <p:grpSpPr>
              <a:xfrm>
                <a:off x="0" y="-270941"/>
                <a:ext cx="3908598" cy="7128941"/>
                <a:chOff x="0" y="-284004"/>
                <a:chExt cx="3908598" cy="7128941"/>
              </a:xfrm>
            </p:grpSpPr>
            <p:pic>
              <p:nvPicPr>
                <p:cNvPr id="10" name="그림 9"/>
                <p:cNvPicPr>
                  <a:picLocks noChangeAspect="1"/>
                </p:cNvPicPr>
                <p:nvPr/>
              </p:nvPicPr>
              <p:blipFill rotWithShape="1">
                <a:blip r:embed="rId2" cstate="print">
                  <a:extLst>
                    <a:ext uri="{28A0092B-C50C-407E-A947-70E740481C1C}">
                      <a14:useLocalDpi xmlns:a14="http://schemas.microsoft.com/office/drawing/2010/main" val="0"/>
                    </a:ext>
                  </a:extLst>
                </a:blip>
                <a:srcRect l="66643" r="9142" b="5055"/>
                <a:stretch/>
              </p:blipFill>
              <p:spPr>
                <a:xfrm>
                  <a:off x="0" y="0"/>
                  <a:ext cx="2952206" cy="6844937"/>
                </a:xfrm>
                <a:prstGeom prst="rect">
                  <a:avLst/>
                </a:prstGeom>
              </p:spPr>
            </p:pic>
            <p:sp>
              <p:nvSpPr>
                <p:cNvPr id="11" name="모서리가 둥근 직사각형 10"/>
                <p:cNvSpPr/>
                <p:nvPr/>
              </p:nvSpPr>
              <p:spPr>
                <a:xfrm rot="20837094">
                  <a:off x="2285510" y="-284004"/>
                  <a:ext cx="1623088" cy="6085831"/>
                </a:xfrm>
                <a:custGeom>
                  <a:avLst/>
                  <a:gdLst>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1806814 w 1806814"/>
                    <a:gd name="connsiteY4" fmla="*/ 6132659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1505672 w 1806814"/>
                    <a:gd name="connsiteY5" fmla="*/ 6433801 h 6433801"/>
                    <a:gd name="connsiteX6" fmla="*/ 301142 w 1806814"/>
                    <a:gd name="connsiteY6" fmla="*/ 6433801 h 6433801"/>
                    <a:gd name="connsiteX7" fmla="*/ 0 w 1806814"/>
                    <a:gd name="connsiteY7" fmla="*/ 6132659 h 6433801"/>
                    <a:gd name="connsiteX8" fmla="*/ 0 w 1806814"/>
                    <a:gd name="connsiteY8" fmla="*/ 301142 h 6433801"/>
                    <a:gd name="connsiteX0" fmla="*/ 0 w 1806814"/>
                    <a:gd name="connsiteY0" fmla="*/ 301142 h 6433801"/>
                    <a:gd name="connsiteX1" fmla="*/ 301142 w 1806814"/>
                    <a:gd name="connsiteY1" fmla="*/ 0 h 6433801"/>
                    <a:gd name="connsiteX2" fmla="*/ 1505672 w 1806814"/>
                    <a:gd name="connsiteY2" fmla="*/ 0 h 6433801"/>
                    <a:gd name="connsiteX3" fmla="*/ 1806814 w 1806814"/>
                    <a:gd name="connsiteY3" fmla="*/ 301142 h 6433801"/>
                    <a:gd name="connsiteX4" fmla="*/ 387704 w 1806814"/>
                    <a:gd name="connsiteY4" fmla="*/ 5774960 h 6433801"/>
                    <a:gd name="connsiteX5" fmla="*/ 322500 w 1806814"/>
                    <a:gd name="connsiteY5" fmla="*/ 6110591 h 6433801"/>
                    <a:gd name="connsiteX6" fmla="*/ 301142 w 1806814"/>
                    <a:gd name="connsiteY6" fmla="*/ 6433801 h 6433801"/>
                    <a:gd name="connsiteX7" fmla="*/ 0 w 1806814"/>
                    <a:gd name="connsiteY7" fmla="*/ 6132659 h 6433801"/>
                    <a:gd name="connsiteX8" fmla="*/ 0 w 1806814"/>
                    <a:gd name="connsiteY8" fmla="*/ 301142 h 6433801"/>
                    <a:gd name="connsiteX0" fmla="*/ 17779 w 1824593"/>
                    <a:gd name="connsiteY0" fmla="*/ 301142 h 6292312"/>
                    <a:gd name="connsiteX1" fmla="*/ 318921 w 1824593"/>
                    <a:gd name="connsiteY1" fmla="*/ 0 h 6292312"/>
                    <a:gd name="connsiteX2" fmla="*/ 1523451 w 1824593"/>
                    <a:gd name="connsiteY2" fmla="*/ 0 h 6292312"/>
                    <a:gd name="connsiteX3" fmla="*/ 1824593 w 1824593"/>
                    <a:gd name="connsiteY3" fmla="*/ 301142 h 6292312"/>
                    <a:gd name="connsiteX4" fmla="*/ 405483 w 1824593"/>
                    <a:gd name="connsiteY4" fmla="*/ 5774960 h 6292312"/>
                    <a:gd name="connsiteX5" fmla="*/ 340279 w 1824593"/>
                    <a:gd name="connsiteY5" fmla="*/ 6110591 h 6292312"/>
                    <a:gd name="connsiteX6" fmla="*/ 107134 w 1824593"/>
                    <a:gd name="connsiteY6" fmla="*/ 6292275 h 6292312"/>
                    <a:gd name="connsiteX7" fmla="*/ 17779 w 1824593"/>
                    <a:gd name="connsiteY7" fmla="*/ 6132659 h 6292312"/>
                    <a:gd name="connsiteX8" fmla="*/ 17779 w 1824593"/>
                    <a:gd name="connsiteY8" fmla="*/ 301142 h 6292312"/>
                    <a:gd name="connsiteX0" fmla="*/ 17779 w 2237763"/>
                    <a:gd name="connsiteY0" fmla="*/ 301142 h 6292312"/>
                    <a:gd name="connsiteX1" fmla="*/ 318921 w 2237763"/>
                    <a:gd name="connsiteY1" fmla="*/ 0 h 6292312"/>
                    <a:gd name="connsiteX2" fmla="*/ 2206341 w 2237763"/>
                    <a:gd name="connsiteY2" fmla="*/ 754013 h 6292312"/>
                    <a:gd name="connsiteX3" fmla="*/ 1824593 w 2237763"/>
                    <a:gd name="connsiteY3" fmla="*/ 301142 h 6292312"/>
                    <a:gd name="connsiteX4" fmla="*/ 405483 w 2237763"/>
                    <a:gd name="connsiteY4" fmla="*/ 5774960 h 6292312"/>
                    <a:gd name="connsiteX5" fmla="*/ 340279 w 2237763"/>
                    <a:gd name="connsiteY5" fmla="*/ 6110591 h 6292312"/>
                    <a:gd name="connsiteX6" fmla="*/ 107134 w 2237763"/>
                    <a:gd name="connsiteY6" fmla="*/ 6292275 h 6292312"/>
                    <a:gd name="connsiteX7" fmla="*/ 17779 w 2237763"/>
                    <a:gd name="connsiteY7" fmla="*/ 6132659 h 6292312"/>
                    <a:gd name="connsiteX8" fmla="*/ 17779 w 2237763"/>
                    <a:gd name="connsiteY8" fmla="*/ 301142 h 6292312"/>
                    <a:gd name="connsiteX0" fmla="*/ 28142 w 2248126"/>
                    <a:gd name="connsiteY0" fmla="*/ 94661 h 6085831"/>
                    <a:gd name="connsiteX1" fmla="*/ 97417 w 2248126"/>
                    <a:gd name="connsiteY1" fmla="*/ 31792 h 6085831"/>
                    <a:gd name="connsiteX2" fmla="*/ 2216704 w 2248126"/>
                    <a:gd name="connsiteY2" fmla="*/ 547532 h 6085831"/>
                    <a:gd name="connsiteX3" fmla="*/ 1834956 w 2248126"/>
                    <a:gd name="connsiteY3" fmla="*/ 94661 h 6085831"/>
                    <a:gd name="connsiteX4" fmla="*/ 415846 w 2248126"/>
                    <a:gd name="connsiteY4" fmla="*/ 5568479 h 6085831"/>
                    <a:gd name="connsiteX5" fmla="*/ 350642 w 2248126"/>
                    <a:gd name="connsiteY5" fmla="*/ 5904110 h 6085831"/>
                    <a:gd name="connsiteX6" fmla="*/ 117497 w 2248126"/>
                    <a:gd name="connsiteY6" fmla="*/ 6085794 h 6085831"/>
                    <a:gd name="connsiteX7" fmla="*/ 28142 w 2248126"/>
                    <a:gd name="connsiteY7" fmla="*/ 5926178 h 6085831"/>
                    <a:gd name="connsiteX8" fmla="*/ 28142 w 2248126"/>
                    <a:gd name="connsiteY8" fmla="*/ 94661 h 6085831"/>
                    <a:gd name="connsiteX0" fmla="*/ 28142 w 2239026"/>
                    <a:gd name="connsiteY0" fmla="*/ 94661 h 6085831"/>
                    <a:gd name="connsiteX1" fmla="*/ 97417 w 2239026"/>
                    <a:gd name="connsiteY1" fmla="*/ 31792 h 6085831"/>
                    <a:gd name="connsiteX2" fmla="*/ 2216704 w 2239026"/>
                    <a:gd name="connsiteY2" fmla="*/ 547532 h 6085831"/>
                    <a:gd name="connsiteX3" fmla="*/ 1565397 w 2239026"/>
                    <a:gd name="connsiteY3" fmla="*/ 333803 h 6085831"/>
                    <a:gd name="connsiteX4" fmla="*/ 415846 w 2239026"/>
                    <a:gd name="connsiteY4" fmla="*/ 5568479 h 6085831"/>
                    <a:gd name="connsiteX5" fmla="*/ 350642 w 2239026"/>
                    <a:gd name="connsiteY5" fmla="*/ 5904110 h 6085831"/>
                    <a:gd name="connsiteX6" fmla="*/ 117497 w 2239026"/>
                    <a:gd name="connsiteY6" fmla="*/ 6085794 h 6085831"/>
                    <a:gd name="connsiteX7" fmla="*/ 28142 w 2239026"/>
                    <a:gd name="connsiteY7" fmla="*/ 5926178 h 6085831"/>
                    <a:gd name="connsiteX8" fmla="*/ 28142 w 2239026"/>
                    <a:gd name="connsiteY8" fmla="*/ 94661 h 6085831"/>
                    <a:gd name="connsiteX0" fmla="*/ 28142 w 1623088"/>
                    <a:gd name="connsiteY0" fmla="*/ 94661 h 6085831"/>
                    <a:gd name="connsiteX1" fmla="*/ 97417 w 1623088"/>
                    <a:gd name="connsiteY1" fmla="*/ 31792 h 6085831"/>
                    <a:gd name="connsiteX2" fmla="*/ 1542828 w 1623088"/>
                    <a:gd name="connsiteY2" fmla="*/ 376733 h 6085831"/>
                    <a:gd name="connsiteX3" fmla="*/ 1565397 w 1623088"/>
                    <a:gd name="connsiteY3" fmla="*/ 333803 h 6085831"/>
                    <a:gd name="connsiteX4" fmla="*/ 415846 w 1623088"/>
                    <a:gd name="connsiteY4" fmla="*/ 5568479 h 6085831"/>
                    <a:gd name="connsiteX5" fmla="*/ 350642 w 1623088"/>
                    <a:gd name="connsiteY5" fmla="*/ 5904110 h 6085831"/>
                    <a:gd name="connsiteX6" fmla="*/ 117497 w 1623088"/>
                    <a:gd name="connsiteY6" fmla="*/ 6085794 h 6085831"/>
                    <a:gd name="connsiteX7" fmla="*/ 28142 w 1623088"/>
                    <a:gd name="connsiteY7" fmla="*/ 5926178 h 6085831"/>
                    <a:gd name="connsiteX8" fmla="*/ 28142 w 1623088"/>
                    <a:gd name="connsiteY8" fmla="*/ 94661 h 60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88" h="6085831">
                      <a:moveTo>
                        <a:pt x="28142" y="94661"/>
                      </a:moveTo>
                      <a:cubicBezTo>
                        <a:pt x="28142" y="-71655"/>
                        <a:pt x="-68899" y="31792"/>
                        <a:pt x="97417" y="31792"/>
                      </a:cubicBezTo>
                      <a:lnTo>
                        <a:pt x="1542828" y="376733"/>
                      </a:lnTo>
                      <a:cubicBezTo>
                        <a:pt x="1709144" y="376733"/>
                        <a:pt x="1565397" y="167487"/>
                        <a:pt x="1565397" y="333803"/>
                      </a:cubicBezTo>
                      <a:cubicBezTo>
                        <a:pt x="1565397" y="2277642"/>
                        <a:pt x="415846" y="3624640"/>
                        <a:pt x="415846" y="5568479"/>
                      </a:cubicBezTo>
                      <a:cubicBezTo>
                        <a:pt x="415846" y="5734795"/>
                        <a:pt x="516958" y="5904110"/>
                        <a:pt x="350642" y="5904110"/>
                      </a:cubicBezTo>
                      <a:lnTo>
                        <a:pt x="117497" y="6085794"/>
                      </a:lnTo>
                      <a:cubicBezTo>
                        <a:pt x="-48819" y="6085794"/>
                        <a:pt x="28142" y="6092494"/>
                        <a:pt x="28142" y="5926178"/>
                      </a:cubicBezTo>
                      <a:lnTo>
                        <a:pt x="28142" y="946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a:off x="448056" y="813816"/>
                <a:ext cx="8933688" cy="0"/>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87284" y="94193"/>
                <a:ext cx="4306824" cy="646331"/>
              </a:xfrm>
              <a:prstGeom prst="rect">
                <a:avLst/>
              </a:prstGeom>
              <a:noFill/>
            </p:spPr>
            <p:txBody>
              <a:bodyPr wrap="square" rtlCol="0">
                <a:spAutoFit/>
              </a:bodyPr>
              <a:lstStyle/>
              <a:p>
                <a:r>
                  <a:rPr lang="ko-KR" altLang="en-US" sz="3600" b="1" dirty="0">
                    <a:latin typeface="넥슨 풋볼고딕 B" panose="020B0803000000000000" pitchFamily="34" charset="-127"/>
                    <a:ea typeface="넥슨 풋볼고딕 B" panose="020B0803000000000000" pitchFamily="34" charset="-127"/>
                  </a:rPr>
                  <a:t>관련 연구 및 사례</a:t>
                </a:r>
              </a:p>
            </p:txBody>
          </p:sp>
          <p:cxnSp>
            <p:nvCxnSpPr>
              <p:cNvPr id="9" name="직선 연결선 8"/>
              <p:cNvCxnSpPr/>
              <p:nvPr/>
            </p:nvCxnSpPr>
            <p:spPr>
              <a:xfrm flipV="1">
                <a:off x="2779776" y="6800088"/>
                <a:ext cx="9430512" cy="21336"/>
              </a:xfrm>
              <a:prstGeom prst="line">
                <a:avLst/>
              </a:prstGeom>
              <a:ln w="101600">
                <a:solidFill>
                  <a:srgbClr val="3FA9F5"/>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86394" y="887109"/>
              <a:ext cx="4306824" cy="400110"/>
            </a:xfrm>
            <a:prstGeom prst="rect">
              <a:avLst/>
            </a:prstGeom>
            <a:noFill/>
          </p:spPr>
          <p:txBody>
            <a:bodyPr wrap="square" rtlCol="0">
              <a:spAutoFit/>
            </a:bodyPr>
            <a:lstStyle/>
            <a:p>
              <a:r>
                <a:rPr lang="en-US" altLang="ko-KR" sz="2000" b="1" dirty="0" smtClean="0">
                  <a:latin typeface="넥슨 풋볼고딕 B" panose="020B0803000000000000" pitchFamily="34" charset="-127"/>
                  <a:ea typeface="넥슨 풋볼고딕 B" panose="020B0803000000000000" pitchFamily="34" charset="-127"/>
                </a:rPr>
                <a:t>IPv6</a:t>
              </a:r>
              <a:r>
                <a:rPr lang="ko-KR" altLang="en-US" sz="2000" b="1" dirty="0" smtClean="0">
                  <a:latin typeface="넥슨 풋볼고딕 B" panose="020B0803000000000000" pitchFamily="34" charset="-127"/>
                  <a:ea typeface="넥슨 풋볼고딕 B" panose="020B0803000000000000" pitchFamily="34" charset="-127"/>
                </a:rPr>
                <a:t>의 국내 사례</a:t>
              </a:r>
              <a:endParaRPr lang="ko-KR" altLang="en-US" sz="2000" b="1" dirty="0">
                <a:latin typeface="넥슨 풋볼고딕 B" panose="020B0803000000000000" pitchFamily="34" charset="-127"/>
                <a:ea typeface="넥슨 풋볼고딕 B" panose="020B0803000000000000" pitchFamily="34" charset="-127"/>
              </a:endParaRPr>
            </a:p>
          </p:txBody>
        </p:sp>
      </p:grpSp>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452" y="1325034"/>
            <a:ext cx="5365704" cy="2682852"/>
          </a:xfrm>
          <a:prstGeom prst="rect">
            <a:avLst/>
          </a:prstGeom>
        </p:spPr>
      </p:pic>
      <p:sp>
        <p:nvSpPr>
          <p:cNvPr id="14" name="직사각형 13"/>
          <p:cNvSpPr/>
          <p:nvPr/>
        </p:nvSpPr>
        <p:spPr>
          <a:xfrm>
            <a:off x="3109398" y="4916746"/>
            <a:ext cx="8543924" cy="646331"/>
          </a:xfrm>
          <a:prstGeom prst="rect">
            <a:avLst/>
          </a:prstGeom>
        </p:spPr>
        <p:txBody>
          <a:bodyPr wrap="square">
            <a:spAutoFit/>
          </a:bodyPr>
          <a:lstStyle/>
          <a:p>
            <a:r>
              <a:rPr lang="ko-KR" altLang="en-US" dirty="0" smtClean="0">
                <a:latin typeface="넥슨 풋볼고딕 L" panose="020B0303000000000000" pitchFamily="34" charset="-127"/>
                <a:ea typeface="넥슨 풋볼고딕 L" panose="020B0303000000000000" pitchFamily="34" charset="-127"/>
              </a:rPr>
              <a:t>SK</a:t>
            </a:r>
            <a:r>
              <a:rPr lang="ko-KR" altLang="en-US" dirty="0" err="1" smtClean="0">
                <a:latin typeface="넥슨 풋볼고딕 L" panose="020B0303000000000000" pitchFamily="34" charset="-127"/>
                <a:ea typeface="넥슨 풋볼고딕 L" panose="020B0303000000000000" pitchFamily="34" charset="-127"/>
              </a:rPr>
              <a:t>텔레콤</a:t>
            </a:r>
            <a:r>
              <a:rPr lang="ko-KR" altLang="en-US" dirty="0" smtClean="0">
                <a:latin typeface="넥슨 풋볼고딕 L" panose="020B0303000000000000" pitchFamily="34" charset="-127"/>
                <a:ea typeface="넥슨 풋볼고딕 L" panose="020B0303000000000000" pitchFamily="34" charset="-127"/>
              </a:rPr>
              <a:t> IPv6 사용자는 초기 상용화 대상인 카카오 외에 KT와 상용화를 한 </a:t>
            </a:r>
            <a:r>
              <a:rPr lang="ko-KR" altLang="en-US" dirty="0" err="1" smtClean="0">
                <a:latin typeface="넥슨 풋볼고딕 L" panose="020B0303000000000000" pitchFamily="34" charset="-127"/>
                <a:ea typeface="넥슨 풋볼고딕 L" panose="020B0303000000000000" pitchFamily="34" charset="-127"/>
              </a:rPr>
              <a:t>네이버</a:t>
            </a:r>
            <a:r>
              <a:rPr lang="ko-KR" altLang="en-US" dirty="0" smtClean="0">
                <a:latin typeface="넥슨 풋볼고딕 L" panose="020B0303000000000000" pitchFamily="34" charset="-127"/>
                <a:ea typeface="넥슨 풋볼고딕 L" panose="020B0303000000000000" pitchFamily="34" charset="-127"/>
              </a:rPr>
              <a:t> 등 다른 웹사이트에 접속할 때도 IPv6를 사용한다.</a:t>
            </a:r>
            <a:endParaRPr lang="ko-KR" altLang="en-US" dirty="0">
              <a:latin typeface="넥슨 풋볼고딕 L" panose="020B0303000000000000" pitchFamily="34" charset="-127"/>
              <a:ea typeface="넥슨 풋볼고딕 L" panose="020B0303000000000000" pitchFamily="34" charset="-127"/>
            </a:endParaRPr>
          </a:p>
        </p:txBody>
      </p:sp>
      <p:sp>
        <p:nvSpPr>
          <p:cNvPr id="15" name="직사각형 14"/>
          <p:cNvSpPr/>
          <p:nvPr/>
        </p:nvSpPr>
        <p:spPr>
          <a:xfrm>
            <a:off x="3109398" y="3892461"/>
            <a:ext cx="8543924" cy="923330"/>
          </a:xfrm>
          <a:prstGeom prst="rect">
            <a:avLst/>
          </a:prstGeom>
        </p:spPr>
        <p:txBody>
          <a:bodyPr wrap="square">
            <a:spAutoFit/>
          </a:bodyPr>
          <a:lstStyle/>
          <a:p>
            <a:r>
              <a:rPr lang="ko-KR" altLang="en-US" dirty="0">
                <a:latin typeface="넥슨 풋볼고딕 L" panose="020B0303000000000000" pitchFamily="34" charset="-127"/>
                <a:ea typeface="넥슨 풋볼고딕 L" panose="020B0303000000000000" pitchFamily="34" charset="-127"/>
              </a:rPr>
              <a:t>SK</a:t>
            </a:r>
            <a:r>
              <a:rPr lang="ko-KR" altLang="en-US" dirty="0" err="1">
                <a:latin typeface="넥슨 풋볼고딕 L" panose="020B0303000000000000" pitchFamily="34" charset="-127"/>
                <a:ea typeface="넥슨 풋볼고딕 L" panose="020B0303000000000000" pitchFamily="34" charset="-127"/>
              </a:rPr>
              <a:t>텔레콤</a:t>
            </a:r>
            <a:r>
              <a:rPr lang="ko-KR" altLang="en-US" dirty="0">
                <a:latin typeface="넥슨 풋볼고딕 L" panose="020B0303000000000000" pitchFamily="34" charset="-127"/>
                <a:ea typeface="넥슨 풋볼고딕 L" panose="020B0303000000000000" pitchFamily="34" charset="-127"/>
              </a:rPr>
              <a:t> IPv6 지원 단말 사용자가 600만명을 넘어섰다. SK</a:t>
            </a:r>
            <a:r>
              <a:rPr lang="ko-KR" altLang="en-US" dirty="0" err="1">
                <a:latin typeface="넥슨 풋볼고딕 L" panose="020B0303000000000000" pitchFamily="34" charset="-127"/>
                <a:ea typeface="넥슨 풋볼고딕 L" panose="020B0303000000000000" pitchFamily="34" charset="-127"/>
              </a:rPr>
              <a:t>텔레콤</a:t>
            </a:r>
            <a:r>
              <a:rPr lang="ko-KR" altLang="en-US" dirty="0">
                <a:latin typeface="넥슨 풋볼고딕 L" panose="020B0303000000000000" pitchFamily="34" charset="-127"/>
                <a:ea typeface="넥슨 풋볼고딕 L" panose="020B0303000000000000" pitchFamily="34" charset="-127"/>
              </a:rPr>
              <a:t> 이동통신 전체 가입자(2600만명)의 약 25% 수준이다. SK</a:t>
            </a:r>
            <a:r>
              <a:rPr lang="ko-KR" altLang="en-US" dirty="0" err="1">
                <a:latin typeface="넥슨 풋볼고딕 L" panose="020B0303000000000000" pitchFamily="34" charset="-127"/>
                <a:ea typeface="넥슨 풋볼고딕 L" panose="020B0303000000000000" pitchFamily="34" charset="-127"/>
              </a:rPr>
              <a:t>텔레콤은</a:t>
            </a:r>
            <a:r>
              <a:rPr lang="ko-KR" altLang="en-US" dirty="0">
                <a:latin typeface="넥슨 풋볼고딕 L" panose="020B0303000000000000" pitchFamily="34" charset="-127"/>
                <a:ea typeface="넥슨 풋볼고딕 L" panose="020B0303000000000000" pitchFamily="34" charset="-127"/>
              </a:rPr>
              <a:t> 지난 2014년 9월 이후 갤럭시노트4 등 신규 제품에 IPv6를 적용하고 있다.</a:t>
            </a:r>
          </a:p>
        </p:txBody>
      </p:sp>
    </p:spTree>
    <p:extLst>
      <p:ext uri="{BB962C8B-B14F-4D97-AF65-F5344CB8AC3E}">
        <p14:creationId xmlns:p14="http://schemas.microsoft.com/office/powerpoint/2010/main" val="4073897495"/>
      </p:ext>
    </p:extLst>
  </p:cSld>
  <p:clrMapOvr>
    <a:masterClrMapping/>
  </p:clrMapOvr>
  <p:timing>
    <p:tnLst>
      <p:par>
        <p:cTn id="1" dur="indefinite" restart="never" nodeType="tmRoot"/>
      </p:par>
    </p:tn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147483647"/>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147483647"/>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147483647"/>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147483647"/>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JimyeolCompany</ep:Company>
  <ep:Words>1809</ep:Words>
  <ep:PresentationFormat>와이드스크린</ep:PresentationFormat>
  <ep:Paragraphs>301</ep:Paragraphs>
  <ep:Slides>31</ep:Slides>
  <ep:Notes>14</ep:Notes>
  <ep:TotalTime>0</ep:TotalTime>
  <ep:HiddenSlides>0</ep:HiddenSlides>
  <ep:MMClips>0</ep:MMClips>
  <ep:HeadingPairs>
    <vt:vector size="4" baseType="variant">
      <vt:variant>
        <vt:lpstr>테마</vt:lpstr>
      </vt:variant>
      <vt:variant>
        <vt:i4>1</vt:i4>
      </vt:variant>
      <vt:variant>
        <vt:lpstr>슬라이드 제목</vt:lpstr>
      </vt:variant>
      <vt:variant>
        <vt:i4>31</vt:i4>
      </vt:variant>
    </vt:vector>
  </ep:HeadingPairs>
  <ep:TitlesOfParts>
    <vt:vector size="32"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vector>
  </ep:TitlesOfParts>
  <ep:HyperlinkBase/>
  <ep:Application>Hancom Office Hanshow 2014</ep:Application>
  <ep:AppVersion>0900.0000.01</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2016-12-19T06:51:35.000</dcterms:created>
  <dc:creator>Jimyeol</dc:creator>
  <cp:lastModifiedBy>lee</cp:lastModifiedBy>
  <dcterms:modified xsi:type="dcterms:W3CDTF">2016-12-22T05:17:15.936</dcterms:modified>
  <cp:revision>46</cp:revision>
  <dc:title>PowerPoint 프레젠테이션</dc:title>
</cp:coreProperties>
</file>